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23"/>
  </p:notesMasterIdLst>
  <p:sldIdLst>
    <p:sldId id="265" r:id="rId2"/>
    <p:sldId id="268" r:id="rId3"/>
    <p:sldId id="266" r:id="rId4"/>
    <p:sldId id="279" r:id="rId5"/>
    <p:sldId id="273" r:id="rId6"/>
    <p:sldId id="281" r:id="rId7"/>
    <p:sldId id="282" r:id="rId8"/>
    <p:sldId id="283" r:id="rId9"/>
    <p:sldId id="284" r:id="rId10"/>
    <p:sldId id="277" r:id="rId11"/>
    <p:sldId id="269" r:id="rId12"/>
    <p:sldId id="278" r:id="rId13"/>
    <p:sldId id="285" r:id="rId14"/>
    <p:sldId id="264" r:id="rId15"/>
    <p:sldId id="276" r:id="rId16"/>
    <p:sldId id="286" r:id="rId17"/>
    <p:sldId id="280" r:id="rId18"/>
    <p:sldId id="271" r:id="rId19"/>
    <p:sldId id="275" r:id="rId20"/>
    <p:sldId id="267" r:id="rId21"/>
    <p:sldId id="27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79006" autoAdjust="0"/>
  </p:normalViewPr>
  <p:slideViewPr>
    <p:cSldViewPr snapToGrid="0">
      <p:cViewPr varScale="1">
        <p:scale>
          <a:sx n="57" d="100"/>
          <a:sy n="57" d="100"/>
        </p:scale>
        <p:origin x="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87804-E090-49AB-9E2E-0626D39AAD55}" type="doc">
      <dgm:prSet loTypeId="urn:microsoft.com/office/officeart/2005/8/layout/chevron2" loCatId="process" qsTypeId="urn:microsoft.com/office/officeart/2005/8/quickstyle/simple2" qsCatId="simple" csTypeId="urn:microsoft.com/office/officeart/2005/8/colors/colorful5" csCatId="colorful" phldr="1"/>
      <dgm:spPr/>
      <dgm:t>
        <a:bodyPr/>
        <a:lstStyle/>
        <a:p>
          <a:endParaRPr lang="en-US"/>
        </a:p>
      </dgm:t>
    </dgm:pt>
    <dgm:pt modelId="{5ED0C1A4-81EF-4AD6-8342-0C854851BA84}">
      <dgm:prSet/>
      <dgm:spPr/>
      <dgm:t>
        <a:bodyPr/>
        <a:lstStyle/>
        <a:p>
          <a:r>
            <a:rPr lang="en-US"/>
            <a:t>Context</a:t>
          </a:r>
        </a:p>
      </dgm:t>
    </dgm:pt>
    <dgm:pt modelId="{2CDF7C32-8972-46AB-AD7B-9AC0AE46BCDE}" type="parTrans" cxnId="{02283540-EC32-4223-8932-6783B7D2979F}">
      <dgm:prSet/>
      <dgm:spPr/>
      <dgm:t>
        <a:bodyPr/>
        <a:lstStyle/>
        <a:p>
          <a:endParaRPr lang="en-US"/>
        </a:p>
      </dgm:t>
    </dgm:pt>
    <dgm:pt modelId="{98721AE2-8285-4972-9D79-27188383E738}" type="sibTrans" cxnId="{02283540-EC32-4223-8932-6783B7D2979F}">
      <dgm:prSet/>
      <dgm:spPr/>
      <dgm:t>
        <a:bodyPr/>
        <a:lstStyle/>
        <a:p>
          <a:endParaRPr lang="en-US"/>
        </a:p>
      </dgm:t>
    </dgm:pt>
    <dgm:pt modelId="{8D21B02B-A1C1-45DD-A820-E0F44CC91622}">
      <dgm:prSet custT="1"/>
      <dgm:spPr/>
      <dgm:t>
        <a:bodyPr/>
        <a:lstStyle/>
        <a:p>
          <a:r>
            <a:rPr lang="en-US" sz="1400" dirty="0"/>
            <a:t>Multilingual </a:t>
          </a:r>
          <a:r>
            <a:rPr lang="en-US" sz="1400" dirty="0" err="1"/>
            <a:t>Storytimes</a:t>
          </a:r>
          <a:endParaRPr lang="en-US" sz="1400" dirty="0"/>
        </a:p>
      </dgm:t>
    </dgm:pt>
    <dgm:pt modelId="{7B2B707E-F60A-41AC-BF1F-FACAB5D5B84B}" type="parTrans" cxnId="{79E3F126-1F6C-4878-85BA-F75320034022}">
      <dgm:prSet/>
      <dgm:spPr/>
      <dgm:t>
        <a:bodyPr/>
        <a:lstStyle/>
        <a:p>
          <a:endParaRPr lang="en-US"/>
        </a:p>
      </dgm:t>
    </dgm:pt>
    <dgm:pt modelId="{339DDE5C-628F-477E-AF44-C3D4495B41A9}" type="sibTrans" cxnId="{79E3F126-1F6C-4878-85BA-F75320034022}">
      <dgm:prSet/>
      <dgm:spPr/>
      <dgm:t>
        <a:bodyPr/>
        <a:lstStyle/>
        <a:p>
          <a:endParaRPr lang="en-US"/>
        </a:p>
      </dgm:t>
    </dgm:pt>
    <dgm:pt modelId="{090DA681-CCAB-4C63-A0D5-58F261D9CB5D}">
      <dgm:prSet/>
      <dgm:spPr/>
      <dgm:t>
        <a:bodyPr/>
        <a:lstStyle/>
        <a:p>
          <a:r>
            <a:rPr lang="en-US"/>
            <a:t>HPLD</a:t>
          </a:r>
        </a:p>
      </dgm:t>
    </dgm:pt>
    <dgm:pt modelId="{E94F8F3F-419D-4A0F-86D3-A13B7BF5DE19}" type="parTrans" cxnId="{08359243-BEA3-430D-A709-C1235DD81F86}">
      <dgm:prSet/>
      <dgm:spPr/>
      <dgm:t>
        <a:bodyPr/>
        <a:lstStyle/>
        <a:p>
          <a:endParaRPr lang="en-US"/>
        </a:p>
      </dgm:t>
    </dgm:pt>
    <dgm:pt modelId="{D88D59BA-962F-44A0-8A08-B1C627A52C73}" type="sibTrans" cxnId="{08359243-BEA3-430D-A709-C1235DD81F86}">
      <dgm:prSet/>
      <dgm:spPr/>
      <dgm:t>
        <a:bodyPr/>
        <a:lstStyle/>
        <a:p>
          <a:endParaRPr lang="en-US"/>
        </a:p>
      </dgm:t>
    </dgm:pt>
    <dgm:pt modelId="{847F2BC2-7985-4B25-9AC6-DE21C3595A9B}">
      <dgm:prSet custT="1"/>
      <dgm:spPr/>
      <dgm:t>
        <a:bodyPr/>
        <a:lstStyle/>
        <a:p>
          <a:r>
            <a:rPr lang="en-US" sz="1400" dirty="0"/>
            <a:t>Structure</a:t>
          </a:r>
        </a:p>
      </dgm:t>
    </dgm:pt>
    <dgm:pt modelId="{F0D2BE87-9680-4A2A-B90A-49C7462A9DEA}" type="parTrans" cxnId="{68F47D6A-AEE0-48A7-87A6-82477C9AA851}">
      <dgm:prSet/>
      <dgm:spPr/>
      <dgm:t>
        <a:bodyPr/>
        <a:lstStyle/>
        <a:p>
          <a:endParaRPr lang="en-US"/>
        </a:p>
      </dgm:t>
    </dgm:pt>
    <dgm:pt modelId="{0C27BDA3-A646-4312-B496-D6CAE7F6C332}" type="sibTrans" cxnId="{68F47D6A-AEE0-48A7-87A6-82477C9AA851}">
      <dgm:prSet/>
      <dgm:spPr/>
      <dgm:t>
        <a:bodyPr/>
        <a:lstStyle/>
        <a:p>
          <a:endParaRPr lang="en-US"/>
        </a:p>
      </dgm:t>
    </dgm:pt>
    <dgm:pt modelId="{539E6893-B505-44A5-A6B6-5AF0E9F46B5E}">
      <dgm:prSet/>
      <dgm:spPr/>
      <dgm:t>
        <a:bodyPr/>
        <a:lstStyle/>
        <a:p>
          <a:r>
            <a:rPr lang="en-US" dirty="0"/>
            <a:t>HIPPY</a:t>
          </a:r>
        </a:p>
      </dgm:t>
    </dgm:pt>
    <dgm:pt modelId="{54189268-6BCA-4EC4-B152-6D8D539D6C92}" type="parTrans" cxnId="{9CA5C4CF-D817-41CE-8596-97F74B299FA9}">
      <dgm:prSet/>
      <dgm:spPr/>
      <dgm:t>
        <a:bodyPr/>
        <a:lstStyle/>
        <a:p>
          <a:endParaRPr lang="en-US"/>
        </a:p>
      </dgm:t>
    </dgm:pt>
    <dgm:pt modelId="{F518B46A-9F08-4AA9-A522-6391373018DA}" type="sibTrans" cxnId="{9CA5C4CF-D817-41CE-8596-97F74B299FA9}">
      <dgm:prSet/>
      <dgm:spPr/>
      <dgm:t>
        <a:bodyPr/>
        <a:lstStyle/>
        <a:p>
          <a:endParaRPr lang="en-US"/>
        </a:p>
      </dgm:t>
    </dgm:pt>
    <dgm:pt modelId="{687A8647-91AB-4359-9809-DC5018FD18DF}">
      <dgm:prSet custT="1"/>
      <dgm:spPr/>
      <dgm:t>
        <a:bodyPr/>
        <a:lstStyle/>
        <a:p>
          <a:r>
            <a:rPr lang="en-US" sz="1400" dirty="0"/>
            <a:t>Organization</a:t>
          </a:r>
        </a:p>
      </dgm:t>
    </dgm:pt>
    <dgm:pt modelId="{7AA99B93-B4F8-4F83-80C2-6FCA8F3D0C52}" type="parTrans" cxnId="{6CE1FA51-A938-41AE-BC12-8EC4C35036CB}">
      <dgm:prSet/>
      <dgm:spPr/>
      <dgm:t>
        <a:bodyPr/>
        <a:lstStyle/>
        <a:p>
          <a:endParaRPr lang="en-US"/>
        </a:p>
      </dgm:t>
    </dgm:pt>
    <dgm:pt modelId="{FBCE6C89-252A-460C-83F4-DFA9718B7EAC}" type="sibTrans" cxnId="{6CE1FA51-A938-41AE-BC12-8EC4C35036CB}">
      <dgm:prSet/>
      <dgm:spPr/>
      <dgm:t>
        <a:bodyPr/>
        <a:lstStyle/>
        <a:p>
          <a:endParaRPr lang="en-US"/>
        </a:p>
      </dgm:t>
    </dgm:pt>
    <dgm:pt modelId="{56BFEF36-F112-4A28-884F-0800B20759A7}">
      <dgm:prSet/>
      <dgm:spPr/>
      <dgm:t>
        <a:bodyPr/>
        <a:lstStyle/>
        <a:p>
          <a:r>
            <a:rPr lang="en-US" dirty="0"/>
            <a:t>Partnership </a:t>
          </a:r>
        </a:p>
      </dgm:t>
    </dgm:pt>
    <dgm:pt modelId="{9B4E89B3-0DBA-403D-A0DE-F045891FDCBA}" type="parTrans" cxnId="{4FCB179A-CC39-4841-87F3-B2BED21B71EC}">
      <dgm:prSet/>
      <dgm:spPr/>
      <dgm:t>
        <a:bodyPr/>
        <a:lstStyle/>
        <a:p>
          <a:endParaRPr lang="en-US"/>
        </a:p>
      </dgm:t>
    </dgm:pt>
    <dgm:pt modelId="{04949779-ECD9-4A36-9BDD-38DB139F2BD7}" type="sibTrans" cxnId="{4FCB179A-CC39-4841-87F3-B2BED21B71EC}">
      <dgm:prSet/>
      <dgm:spPr/>
      <dgm:t>
        <a:bodyPr/>
        <a:lstStyle/>
        <a:p>
          <a:endParaRPr lang="en-US"/>
        </a:p>
      </dgm:t>
    </dgm:pt>
    <dgm:pt modelId="{EF2E9229-5527-4E9C-93AF-75BE0710794B}">
      <dgm:prSet phldrT="[Text]" custT="1"/>
      <dgm:spPr/>
      <dgm:t>
        <a:bodyPr/>
        <a:lstStyle/>
        <a:p>
          <a:r>
            <a:rPr lang="en-US" sz="1400" dirty="0"/>
            <a:t>Outreach</a:t>
          </a:r>
        </a:p>
      </dgm:t>
    </dgm:pt>
    <dgm:pt modelId="{9C568FA7-32BC-4C50-8971-75B33004B243}" type="parTrans" cxnId="{C8DC2D6C-4816-41C2-81EF-FB657BAE988C}">
      <dgm:prSet/>
      <dgm:spPr/>
      <dgm:t>
        <a:bodyPr/>
        <a:lstStyle/>
        <a:p>
          <a:endParaRPr lang="en-US"/>
        </a:p>
      </dgm:t>
    </dgm:pt>
    <dgm:pt modelId="{053E6105-D0B7-4AB2-B918-D359C487516C}" type="sibTrans" cxnId="{C8DC2D6C-4816-41C2-81EF-FB657BAE988C}">
      <dgm:prSet/>
      <dgm:spPr/>
      <dgm:t>
        <a:bodyPr/>
        <a:lstStyle/>
        <a:p>
          <a:endParaRPr lang="en-US"/>
        </a:p>
      </dgm:t>
    </dgm:pt>
    <dgm:pt modelId="{E6A36139-33B8-4792-B46D-FFCFB3B8DA90}">
      <dgm:prSet phldrT="[Text]" custT="1"/>
      <dgm:spPr/>
      <dgm:t>
        <a:bodyPr/>
        <a:lstStyle/>
        <a:p>
          <a:r>
            <a:rPr lang="en-US" sz="1400" dirty="0"/>
            <a:t>History</a:t>
          </a:r>
        </a:p>
      </dgm:t>
    </dgm:pt>
    <dgm:pt modelId="{BC44275F-1639-4DBD-BA26-EEB0D12AEEBE}" type="parTrans" cxnId="{73143EF4-566E-428B-959D-B4F0CDA5AA6C}">
      <dgm:prSet/>
      <dgm:spPr/>
      <dgm:t>
        <a:bodyPr/>
        <a:lstStyle/>
        <a:p>
          <a:endParaRPr lang="en-US"/>
        </a:p>
      </dgm:t>
    </dgm:pt>
    <dgm:pt modelId="{D0FD9D11-7DBC-427C-89BF-C2597D57A9D6}" type="sibTrans" cxnId="{73143EF4-566E-428B-959D-B4F0CDA5AA6C}">
      <dgm:prSet/>
      <dgm:spPr/>
      <dgm:t>
        <a:bodyPr/>
        <a:lstStyle/>
        <a:p>
          <a:endParaRPr lang="en-US"/>
        </a:p>
      </dgm:t>
    </dgm:pt>
    <dgm:pt modelId="{A183DE90-FF84-4576-BC07-BF461FC1FA14}">
      <dgm:prSet phldrT="[Text]" custT="1"/>
      <dgm:spPr/>
      <dgm:t>
        <a:bodyPr/>
        <a:lstStyle/>
        <a:p>
          <a:r>
            <a:rPr lang="en-US" sz="1400" dirty="0"/>
            <a:t>What next?</a:t>
          </a:r>
        </a:p>
      </dgm:t>
    </dgm:pt>
    <dgm:pt modelId="{8165E38E-37C9-440B-9163-E5B2396B5F24}" type="parTrans" cxnId="{3648EA4B-E33C-486C-BE47-F5C955BA7F7C}">
      <dgm:prSet/>
      <dgm:spPr/>
      <dgm:t>
        <a:bodyPr/>
        <a:lstStyle/>
        <a:p>
          <a:endParaRPr lang="en-US"/>
        </a:p>
      </dgm:t>
    </dgm:pt>
    <dgm:pt modelId="{2790A816-7484-4A83-A4C9-FF421DFD802F}" type="sibTrans" cxnId="{3648EA4B-E33C-486C-BE47-F5C955BA7F7C}">
      <dgm:prSet/>
      <dgm:spPr/>
      <dgm:t>
        <a:bodyPr/>
        <a:lstStyle/>
        <a:p>
          <a:endParaRPr lang="en-US"/>
        </a:p>
      </dgm:t>
    </dgm:pt>
    <dgm:pt modelId="{7A5379C2-7C69-496A-A022-B069AF05AF77}">
      <dgm:prSet phldrT="[Text]" custT="1"/>
      <dgm:spPr/>
      <dgm:t>
        <a:bodyPr/>
        <a:lstStyle/>
        <a:p>
          <a:r>
            <a:rPr lang="en-US" sz="1400" dirty="0"/>
            <a:t>Who does what?</a:t>
          </a:r>
        </a:p>
      </dgm:t>
    </dgm:pt>
    <dgm:pt modelId="{3EF1AA86-E05C-4331-93F1-514FD564A3CF}" type="parTrans" cxnId="{D44EA523-67AF-481F-BC14-F0809113A173}">
      <dgm:prSet/>
      <dgm:spPr/>
      <dgm:t>
        <a:bodyPr/>
        <a:lstStyle/>
        <a:p>
          <a:endParaRPr lang="en-US"/>
        </a:p>
      </dgm:t>
    </dgm:pt>
    <dgm:pt modelId="{A89D162A-D97D-4DA6-9603-A79D4D695506}" type="sibTrans" cxnId="{D44EA523-67AF-481F-BC14-F0809113A173}">
      <dgm:prSet/>
      <dgm:spPr/>
      <dgm:t>
        <a:bodyPr/>
        <a:lstStyle/>
        <a:p>
          <a:endParaRPr lang="en-US"/>
        </a:p>
      </dgm:t>
    </dgm:pt>
    <dgm:pt modelId="{E472C3CC-B2AD-4E3F-A338-AFAF71A0FB61}">
      <dgm:prSet phldrT="[Text]" custT="1"/>
      <dgm:spPr/>
      <dgm:t>
        <a:bodyPr/>
        <a:lstStyle/>
        <a:p>
          <a:r>
            <a:rPr lang="en-US" sz="1400" dirty="0"/>
            <a:t>How we got here</a:t>
          </a:r>
        </a:p>
      </dgm:t>
    </dgm:pt>
    <dgm:pt modelId="{99772835-BEF4-4E81-9B7F-9A5D42787F1E}" type="parTrans" cxnId="{6E60FB55-39DA-411A-A62D-574A6BC718BE}">
      <dgm:prSet/>
      <dgm:spPr/>
      <dgm:t>
        <a:bodyPr/>
        <a:lstStyle/>
        <a:p>
          <a:endParaRPr lang="en-US"/>
        </a:p>
      </dgm:t>
    </dgm:pt>
    <dgm:pt modelId="{FB3D6FB1-785A-44CD-B654-455F26B61ED2}" type="sibTrans" cxnId="{6E60FB55-39DA-411A-A62D-574A6BC718BE}">
      <dgm:prSet/>
      <dgm:spPr/>
      <dgm:t>
        <a:bodyPr/>
        <a:lstStyle/>
        <a:p>
          <a:endParaRPr lang="en-US"/>
        </a:p>
      </dgm:t>
    </dgm:pt>
    <dgm:pt modelId="{C2BAFCD8-1160-4C82-87D4-E6E3543C9144}">
      <dgm:prSet phldrT="[Text]" custT="1"/>
      <dgm:spPr/>
      <dgm:t>
        <a:bodyPr/>
        <a:lstStyle/>
        <a:p>
          <a:r>
            <a:rPr lang="en-US" sz="1400" dirty="0"/>
            <a:t>What works?</a:t>
          </a:r>
        </a:p>
      </dgm:t>
    </dgm:pt>
    <dgm:pt modelId="{EC00AFAA-A7F8-4E10-A16B-CE0840E3CE16}" type="parTrans" cxnId="{54478727-3B81-4682-AFEE-794E5C1ED8E2}">
      <dgm:prSet/>
      <dgm:spPr/>
      <dgm:t>
        <a:bodyPr/>
        <a:lstStyle/>
        <a:p>
          <a:endParaRPr lang="en-US"/>
        </a:p>
      </dgm:t>
    </dgm:pt>
    <dgm:pt modelId="{D30F5396-3F33-421B-88CE-24B21650AD2F}" type="sibTrans" cxnId="{54478727-3B81-4682-AFEE-794E5C1ED8E2}">
      <dgm:prSet/>
      <dgm:spPr/>
      <dgm:t>
        <a:bodyPr/>
        <a:lstStyle/>
        <a:p>
          <a:endParaRPr lang="en-US"/>
        </a:p>
      </dgm:t>
    </dgm:pt>
    <dgm:pt modelId="{CF32636D-5DD0-4D2D-BC73-8DBFBE08FA3D}" type="pres">
      <dgm:prSet presAssocID="{F3987804-E090-49AB-9E2E-0626D39AAD55}" presName="linearFlow" presStyleCnt="0">
        <dgm:presLayoutVars>
          <dgm:dir/>
          <dgm:animLvl val="lvl"/>
          <dgm:resizeHandles val="exact"/>
        </dgm:presLayoutVars>
      </dgm:prSet>
      <dgm:spPr/>
    </dgm:pt>
    <dgm:pt modelId="{A9DCBEE4-BB18-4B29-9B31-2C4AD20B006A}" type="pres">
      <dgm:prSet presAssocID="{5ED0C1A4-81EF-4AD6-8342-0C854851BA84}" presName="composite" presStyleCnt="0"/>
      <dgm:spPr/>
    </dgm:pt>
    <dgm:pt modelId="{AC7DFA14-0BF6-4FB0-A004-A4468A2A1E2D}" type="pres">
      <dgm:prSet presAssocID="{5ED0C1A4-81EF-4AD6-8342-0C854851BA84}" presName="parentText" presStyleLbl="alignNode1" presStyleIdx="0" presStyleCnt="4">
        <dgm:presLayoutVars>
          <dgm:chMax val="1"/>
          <dgm:bulletEnabled val="1"/>
        </dgm:presLayoutVars>
      </dgm:prSet>
      <dgm:spPr/>
    </dgm:pt>
    <dgm:pt modelId="{CF0B7007-9740-445E-85AF-75159BE478CF}" type="pres">
      <dgm:prSet presAssocID="{5ED0C1A4-81EF-4AD6-8342-0C854851BA84}" presName="descendantText" presStyleLbl="alignAcc1" presStyleIdx="0" presStyleCnt="4">
        <dgm:presLayoutVars>
          <dgm:bulletEnabled val="1"/>
        </dgm:presLayoutVars>
      </dgm:prSet>
      <dgm:spPr/>
    </dgm:pt>
    <dgm:pt modelId="{A82C851B-F7B8-4C3B-B45D-7EEB934F0757}" type="pres">
      <dgm:prSet presAssocID="{98721AE2-8285-4972-9D79-27188383E738}" presName="sp" presStyleCnt="0"/>
      <dgm:spPr/>
    </dgm:pt>
    <dgm:pt modelId="{EB2A363F-7D91-4D24-80BC-A11E8ED711C4}" type="pres">
      <dgm:prSet presAssocID="{090DA681-CCAB-4C63-A0D5-58F261D9CB5D}" presName="composite" presStyleCnt="0"/>
      <dgm:spPr/>
    </dgm:pt>
    <dgm:pt modelId="{465772FB-85A0-4D15-95EC-EDF350156ABD}" type="pres">
      <dgm:prSet presAssocID="{090DA681-CCAB-4C63-A0D5-58F261D9CB5D}" presName="parentText" presStyleLbl="alignNode1" presStyleIdx="1" presStyleCnt="4">
        <dgm:presLayoutVars>
          <dgm:chMax val="1"/>
          <dgm:bulletEnabled val="1"/>
        </dgm:presLayoutVars>
      </dgm:prSet>
      <dgm:spPr/>
    </dgm:pt>
    <dgm:pt modelId="{890B72B9-749C-42E2-88E7-70D749213C80}" type="pres">
      <dgm:prSet presAssocID="{090DA681-CCAB-4C63-A0D5-58F261D9CB5D}" presName="descendantText" presStyleLbl="alignAcc1" presStyleIdx="1" presStyleCnt="4">
        <dgm:presLayoutVars>
          <dgm:bulletEnabled val="1"/>
        </dgm:presLayoutVars>
      </dgm:prSet>
      <dgm:spPr/>
    </dgm:pt>
    <dgm:pt modelId="{66D5A516-8365-47B4-A15B-0BFBFF11C174}" type="pres">
      <dgm:prSet presAssocID="{D88D59BA-962F-44A0-8A08-B1C627A52C73}" presName="sp" presStyleCnt="0"/>
      <dgm:spPr/>
    </dgm:pt>
    <dgm:pt modelId="{0D45E6E6-0588-442B-A83C-3E7442EDCE5E}" type="pres">
      <dgm:prSet presAssocID="{539E6893-B505-44A5-A6B6-5AF0E9F46B5E}" presName="composite" presStyleCnt="0"/>
      <dgm:spPr/>
    </dgm:pt>
    <dgm:pt modelId="{FF336A67-1BCC-4ACA-B109-E36D4BD3ECD6}" type="pres">
      <dgm:prSet presAssocID="{539E6893-B505-44A5-A6B6-5AF0E9F46B5E}" presName="parentText" presStyleLbl="alignNode1" presStyleIdx="2" presStyleCnt="4">
        <dgm:presLayoutVars>
          <dgm:chMax val="1"/>
          <dgm:bulletEnabled val="1"/>
        </dgm:presLayoutVars>
      </dgm:prSet>
      <dgm:spPr/>
    </dgm:pt>
    <dgm:pt modelId="{BF5322E3-5C38-416B-A0ED-17316C5C7363}" type="pres">
      <dgm:prSet presAssocID="{539E6893-B505-44A5-A6B6-5AF0E9F46B5E}" presName="descendantText" presStyleLbl="alignAcc1" presStyleIdx="2" presStyleCnt="4">
        <dgm:presLayoutVars>
          <dgm:bulletEnabled val="1"/>
        </dgm:presLayoutVars>
      </dgm:prSet>
      <dgm:spPr/>
    </dgm:pt>
    <dgm:pt modelId="{79B0CE46-9613-400E-A039-0B203A5505B2}" type="pres">
      <dgm:prSet presAssocID="{F518B46A-9F08-4AA9-A522-6391373018DA}" presName="sp" presStyleCnt="0"/>
      <dgm:spPr/>
    </dgm:pt>
    <dgm:pt modelId="{8C438927-6A0D-4DEC-B768-8049344781E1}" type="pres">
      <dgm:prSet presAssocID="{56BFEF36-F112-4A28-884F-0800B20759A7}" presName="composite" presStyleCnt="0"/>
      <dgm:spPr/>
    </dgm:pt>
    <dgm:pt modelId="{76D1646A-1829-47E6-8823-7BCADFA5670C}" type="pres">
      <dgm:prSet presAssocID="{56BFEF36-F112-4A28-884F-0800B20759A7}" presName="parentText" presStyleLbl="alignNode1" presStyleIdx="3" presStyleCnt="4">
        <dgm:presLayoutVars>
          <dgm:chMax val="1"/>
          <dgm:bulletEnabled val="1"/>
        </dgm:presLayoutVars>
      </dgm:prSet>
      <dgm:spPr/>
    </dgm:pt>
    <dgm:pt modelId="{143B9CFD-E1EA-4B8A-B8E1-00A9BB6D641D}" type="pres">
      <dgm:prSet presAssocID="{56BFEF36-F112-4A28-884F-0800B20759A7}" presName="descendantText" presStyleLbl="alignAcc1" presStyleIdx="3" presStyleCnt="4">
        <dgm:presLayoutVars>
          <dgm:bulletEnabled val="1"/>
        </dgm:presLayoutVars>
      </dgm:prSet>
      <dgm:spPr/>
    </dgm:pt>
  </dgm:ptLst>
  <dgm:cxnLst>
    <dgm:cxn modelId="{8F947C02-C544-4696-9D66-8921323FC912}" type="presOf" srcId="{5ED0C1A4-81EF-4AD6-8342-0C854851BA84}" destId="{AC7DFA14-0BF6-4FB0-A004-A4468A2A1E2D}" srcOrd="0" destOrd="0" presId="urn:microsoft.com/office/officeart/2005/8/layout/chevron2"/>
    <dgm:cxn modelId="{D44EA523-67AF-481F-BC14-F0809113A173}" srcId="{56BFEF36-F112-4A28-884F-0800B20759A7}" destId="{7A5379C2-7C69-496A-A022-B069AF05AF77}" srcOrd="0" destOrd="0" parTransId="{3EF1AA86-E05C-4331-93F1-514FD564A3CF}" sibTransId="{A89D162A-D97D-4DA6-9603-A79D4D695506}"/>
    <dgm:cxn modelId="{79E3F126-1F6C-4878-85BA-F75320034022}" srcId="{5ED0C1A4-81EF-4AD6-8342-0C854851BA84}" destId="{8D21B02B-A1C1-45DD-A820-E0F44CC91622}" srcOrd="0" destOrd="0" parTransId="{7B2B707E-F60A-41AC-BF1F-FACAB5D5B84B}" sibTransId="{339DDE5C-628F-477E-AF44-C3D4495B41A9}"/>
    <dgm:cxn modelId="{54478727-3B81-4682-AFEE-794E5C1ED8E2}" srcId="{56BFEF36-F112-4A28-884F-0800B20759A7}" destId="{C2BAFCD8-1160-4C82-87D4-E6E3543C9144}" srcOrd="1" destOrd="0" parTransId="{EC00AFAA-A7F8-4E10-A16B-CE0840E3CE16}" sibTransId="{D30F5396-3F33-421B-88CE-24B21650AD2F}"/>
    <dgm:cxn modelId="{45D52C3B-F94E-4937-9B28-CE1EA47E749E}" type="presOf" srcId="{E472C3CC-B2AD-4E3F-A338-AFAF71A0FB61}" destId="{CF0B7007-9740-445E-85AF-75159BE478CF}" srcOrd="0" destOrd="1" presId="urn:microsoft.com/office/officeart/2005/8/layout/chevron2"/>
    <dgm:cxn modelId="{2A5C463B-0307-4D02-8173-E1484BA81178}" type="presOf" srcId="{EF2E9229-5527-4E9C-93AF-75BE0710794B}" destId="{890B72B9-749C-42E2-88E7-70D749213C80}" srcOrd="0" destOrd="1" presId="urn:microsoft.com/office/officeart/2005/8/layout/chevron2"/>
    <dgm:cxn modelId="{02283540-EC32-4223-8932-6783B7D2979F}" srcId="{F3987804-E090-49AB-9E2E-0626D39AAD55}" destId="{5ED0C1A4-81EF-4AD6-8342-0C854851BA84}" srcOrd="0" destOrd="0" parTransId="{2CDF7C32-8972-46AB-AD7B-9AC0AE46BCDE}" sibTransId="{98721AE2-8285-4972-9D79-27188383E738}"/>
    <dgm:cxn modelId="{53A3815B-FA22-452C-B0ED-1553DD4FD123}" type="presOf" srcId="{56BFEF36-F112-4A28-884F-0800B20759A7}" destId="{76D1646A-1829-47E6-8823-7BCADFA5670C}" srcOrd="0" destOrd="0" presId="urn:microsoft.com/office/officeart/2005/8/layout/chevron2"/>
    <dgm:cxn modelId="{DAE40360-67AE-4B00-A812-CBCDC895BDF8}" type="presOf" srcId="{539E6893-B505-44A5-A6B6-5AF0E9F46B5E}" destId="{FF336A67-1BCC-4ACA-B109-E36D4BD3ECD6}" srcOrd="0" destOrd="0" presId="urn:microsoft.com/office/officeart/2005/8/layout/chevron2"/>
    <dgm:cxn modelId="{08359243-BEA3-430D-A709-C1235DD81F86}" srcId="{F3987804-E090-49AB-9E2E-0626D39AAD55}" destId="{090DA681-CCAB-4C63-A0D5-58F261D9CB5D}" srcOrd="1" destOrd="0" parTransId="{E94F8F3F-419D-4A0F-86D3-A13B7BF5DE19}" sibTransId="{D88D59BA-962F-44A0-8A08-B1C627A52C73}"/>
    <dgm:cxn modelId="{68F47D6A-AEE0-48A7-87A6-82477C9AA851}" srcId="{090DA681-CCAB-4C63-A0D5-58F261D9CB5D}" destId="{847F2BC2-7985-4B25-9AC6-DE21C3595A9B}" srcOrd="0" destOrd="0" parTransId="{F0D2BE87-9680-4A2A-B90A-49C7462A9DEA}" sibTransId="{0C27BDA3-A646-4312-B496-D6CAE7F6C332}"/>
    <dgm:cxn modelId="{3648EA4B-E33C-486C-BE47-F5C955BA7F7C}" srcId="{56BFEF36-F112-4A28-884F-0800B20759A7}" destId="{A183DE90-FF84-4576-BC07-BF461FC1FA14}" srcOrd="2" destOrd="0" parTransId="{8165E38E-37C9-440B-9163-E5B2396B5F24}" sibTransId="{2790A816-7484-4A83-A4C9-FF421DFD802F}"/>
    <dgm:cxn modelId="{C8DC2D6C-4816-41C2-81EF-FB657BAE988C}" srcId="{090DA681-CCAB-4C63-A0D5-58F261D9CB5D}" destId="{EF2E9229-5527-4E9C-93AF-75BE0710794B}" srcOrd="1" destOrd="0" parTransId="{9C568FA7-32BC-4C50-8971-75B33004B243}" sibTransId="{053E6105-D0B7-4AB2-B918-D359C487516C}"/>
    <dgm:cxn modelId="{6CE1FA51-A938-41AE-BC12-8EC4C35036CB}" srcId="{539E6893-B505-44A5-A6B6-5AF0E9F46B5E}" destId="{687A8647-91AB-4359-9809-DC5018FD18DF}" srcOrd="0" destOrd="0" parTransId="{7AA99B93-B4F8-4F83-80C2-6FCA8F3D0C52}" sibTransId="{FBCE6C89-252A-460C-83F4-DFA9718B7EAC}"/>
    <dgm:cxn modelId="{86D86574-1931-422F-82FD-A147C6996375}" type="presOf" srcId="{E6A36139-33B8-4792-B46D-FFCFB3B8DA90}" destId="{BF5322E3-5C38-416B-A0ED-17316C5C7363}" srcOrd="0" destOrd="1" presId="urn:microsoft.com/office/officeart/2005/8/layout/chevron2"/>
    <dgm:cxn modelId="{6E60FB55-39DA-411A-A62D-574A6BC718BE}" srcId="{8D21B02B-A1C1-45DD-A820-E0F44CC91622}" destId="{E472C3CC-B2AD-4E3F-A338-AFAF71A0FB61}" srcOrd="0" destOrd="0" parTransId="{99772835-BEF4-4E81-9B7F-9A5D42787F1E}" sibTransId="{FB3D6FB1-785A-44CD-B654-455F26B61ED2}"/>
    <dgm:cxn modelId="{977D5F56-14C2-4E87-BE05-A275A067CA73}" type="presOf" srcId="{F3987804-E090-49AB-9E2E-0626D39AAD55}" destId="{CF32636D-5DD0-4D2D-BC73-8DBFBE08FA3D}" srcOrd="0" destOrd="0" presId="urn:microsoft.com/office/officeart/2005/8/layout/chevron2"/>
    <dgm:cxn modelId="{62928B84-557D-4AF7-9458-23664BC123B6}" type="presOf" srcId="{687A8647-91AB-4359-9809-DC5018FD18DF}" destId="{BF5322E3-5C38-416B-A0ED-17316C5C7363}" srcOrd="0" destOrd="0" presId="urn:microsoft.com/office/officeart/2005/8/layout/chevron2"/>
    <dgm:cxn modelId="{12D99089-3751-422D-903F-A6F367C11519}" type="presOf" srcId="{847F2BC2-7985-4B25-9AC6-DE21C3595A9B}" destId="{890B72B9-749C-42E2-88E7-70D749213C80}" srcOrd="0" destOrd="0" presId="urn:microsoft.com/office/officeart/2005/8/layout/chevron2"/>
    <dgm:cxn modelId="{04AF2891-A35E-4405-A8DE-EF4AB4B01DF9}" type="presOf" srcId="{C2BAFCD8-1160-4C82-87D4-E6E3543C9144}" destId="{143B9CFD-E1EA-4B8A-B8E1-00A9BB6D641D}" srcOrd="0" destOrd="1" presId="urn:microsoft.com/office/officeart/2005/8/layout/chevron2"/>
    <dgm:cxn modelId="{153C8093-278C-4EE6-89B2-262874E975E5}" type="presOf" srcId="{090DA681-CCAB-4C63-A0D5-58F261D9CB5D}" destId="{465772FB-85A0-4D15-95EC-EDF350156ABD}" srcOrd="0" destOrd="0" presId="urn:microsoft.com/office/officeart/2005/8/layout/chevron2"/>
    <dgm:cxn modelId="{4FCB179A-CC39-4841-87F3-B2BED21B71EC}" srcId="{F3987804-E090-49AB-9E2E-0626D39AAD55}" destId="{56BFEF36-F112-4A28-884F-0800B20759A7}" srcOrd="3" destOrd="0" parTransId="{9B4E89B3-0DBA-403D-A0DE-F045891FDCBA}" sibTransId="{04949779-ECD9-4A36-9BDD-38DB139F2BD7}"/>
    <dgm:cxn modelId="{5DC82CA0-CF8C-449D-9712-C2873AE104BD}" type="presOf" srcId="{7A5379C2-7C69-496A-A022-B069AF05AF77}" destId="{143B9CFD-E1EA-4B8A-B8E1-00A9BB6D641D}" srcOrd="0" destOrd="0" presId="urn:microsoft.com/office/officeart/2005/8/layout/chevron2"/>
    <dgm:cxn modelId="{9CA5C4CF-D817-41CE-8596-97F74B299FA9}" srcId="{F3987804-E090-49AB-9E2E-0626D39AAD55}" destId="{539E6893-B505-44A5-A6B6-5AF0E9F46B5E}" srcOrd="2" destOrd="0" parTransId="{54189268-6BCA-4EC4-B152-6D8D539D6C92}" sibTransId="{F518B46A-9F08-4AA9-A522-6391373018DA}"/>
    <dgm:cxn modelId="{171016F4-698F-49F5-8152-B19FEFDB38CC}" type="presOf" srcId="{8D21B02B-A1C1-45DD-A820-E0F44CC91622}" destId="{CF0B7007-9740-445E-85AF-75159BE478CF}" srcOrd="0" destOrd="0" presId="urn:microsoft.com/office/officeart/2005/8/layout/chevron2"/>
    <dgm:cxn modelId="{73143EF4-566E-428B-959D-B4F0CDA5AA6C}" srcId="{687A8647-91AB-4359-9809-DC5018FD18DF}" destId="{E6A36139-33B8-4792-B46D-FFCFB3B8DA90}" srcOrd="0" destOrd="0" parTransId="{BC44275F-1639-4DBD-BA26-EEB0D12AEEBE}" sibTransId="{D0FD9D11-7DBC-427C-89BF-C2597D57A9D6}"/>
    <dgm:cxn modelId="{60643BFD-80FA-4CC2-AE99-472E2CACFADF}" type="presOf" srcId="{A183DE90-FF84-4576-BC07-BF461FC1FA14}" destId="{143B9CFD-E1EA-4B8A-B8E1-00A9BB6D641D}" srcOrd="0" destOrd="2" presId="urn:microsoft.com/office/officeart/2005/8/layout/chevron2"/>
    <dgm:cxn modelId="{13F215AA-745D-489B-B830-596BF826482D}" type="presParOf" srcId="{CF32636D-5DD0-4D2D-BC73-8DBFBE08FA3D}" destId="{A9DCBEE4-BB18-4B29-9B31-2C4AD20B006A}" srcOrd="0" destOrd="0" presId="urn:microsoft.com/office/officeart/2005/8/layout/chevron2"/>
    <dgm:cxn modelId="{6587C6BB-FE9C-4D6B-8CB3-34A369ACE996}" type="presParOf" srcId="{A9DCBEE4-BB18-4B29-9B31-2C4AD20B006A}" destId="{AC7DFA14-0BF6-4FB0-A004-A4468A2A1E2D}" srcOrd="0" destOrd="0" presId="urn:microsoft.com/office/officeart/2005/8/layout/chevron2"/>
    <dgm:cxn modelId="{2CC6CD36-5DD5-485D-8AF0-D12A1383C281}" type="presParOf" srcId="{A9DCBEE4-BB18-4B29-9B31-2C4AD20B006A}" destId="{CF0B7007-9740-445E-85AF-75159BE478CF}" srcOrd="1" destOrd="0" presId="urn:microsoft.com/office/officeart/2005/8/layout/chevron2"/>
    <dgm:cxn modelId="{4291B0AC-5647-4B1A-8307-FD76F07FD3D7}" type="presParOf" srcId="{CF32636D-5DD0-4D2D-BC73-8DBFBE08FA3D}" destId="{A82C851B-F7B8-4C3B-B45D-7EEB934F0757}" srcOrd="1" destOrd="0" presId="urn:microsoft.com/office/officeart/2005/8/layout/chevron2"/>
    <dgm:cxn modelId="{BC0622B6-125A-4745-8440-552CA4AB9F31}" type="presParOf" srcId="{CF32636D-5DD0-4D2D-BC73-8DBFBE08FA3D}" destId="{EB2A363F-7D91-4D24-80BC-A11E8ED711C4}" srcOrd="2" destOrd="0" presId="urn:microsoft.com/office/officeart/2005/8/layout/chevron2"/>
    <dgm:cxn modelId="{491CD8E9-2F91-44BE-A8E6-09BA80EA9FC1}" type="presParOf" srcId="{EB2A363F-7D91-4D24-80BC-A11E8ED711C4}" destId="{465772FB-85A0-4D15-95EC-EDF350156ABD}" srcOrd="0" destOrd="0" presId="urn:microsoft.com/office/officeart/2005/8/layout/chevron2"/>
    <dgm:cxn modelId="{6FAA3465-FAD2-48D5-BD51-D31389650C0A}" type="presParOf" srcId="{EB2A363F-7D91-4D24-80BC-A11E8ED711C4}" destId="{890B72B9-749C-42E2-88E7-70D749213C80}" srcOrd="1" destOrd="0" presId="urn:microsoft.com/office/officeart/2005/8/layout/chevron2"/>
    <dgm:cxn modelId="{07E5D635-066F-495A-AE85-9C6E189AB56B}" type="presParOf" srcId="{CF32636D-5DD0-4D2D-BC73-8DBFBE08FA3D}" destId="{66D5A516-8365-47B4-A15B-0BFBFF11C174}" srcOrd="3" destOrd="0" presId="urn:microsoft.com/office/officeart/2005/8/layout/chevron2"/>
    <dgm:cxn modelId="{205B4AE6-D3C8-4878-A9A2-B32C44891A0E}" type="presParOf" srcId="{CF32636D-5DD0-4D2D-BC73-8DBFBE08FA3D}" destId="{0D45E6E6-0588-442B-A83C-3E7442EDCE5E}" srcOrd="4" destOrd="0" presId="urn:microsoft.com/office/officeart/2005/8/layout/chevron2"/>
    <dgm:cxn modelId="{2C385517-02F7-46A0-B05E-1EC23F50B762}" type="presParOf" srcId="{0D45E6E6-0588-442B-A83C-3E7442EDCE5E}" destId="{FF336A67-1BCC-4ACA-B109-E36D4BD3ECD6}" srcOrd="0" destOrd="0" presId="urn:microsoft.com/office/officeart/2005/8/layout/chevron2"/>
    <dgm:cxn modelId="{01F79215-C505-419D-A610-14E4803F0E5B}" type="presParOf" srcId="{0D45E6E6-0588-442B-A83C-3E7442EDCE5E}" destId="{BF5322E3-5C38-416B-A0ED-17316C5C7363}" srcOrd="1" destOrd="0" presId="urn:microsoft.com/office/officeart/2005/8/layout/chevron2"/>
    <dgm:cxn modelId="{A3F3E3D6-E14F-4740-BCA0-4DB4FC0A9CCA}" type="presParOf" srcId="{CF32636D-5DD0-4D2D-BC73-8DBFBE08FA3D}" destId="{79B0CE46-9613-400E-A039-0B203A5505B2}" srcOrd="5" destOrd="0" presId="urn:microsoft.com/office/officeart/2005/8/layout/chevron2"/>
    <dgm:cxn modelId="{FFD51657-D775-4615-8D56-B6EE394D0AD7}" type="presParOf" srcId="{CF32636D-5DD0-4D2D-BC73-8DBFBE08FA3D}" destId="{8C438927-6A0D-4DEC-B768-8049344781E1}" srcOrd="6" destOrd="0" presId="urn:microsoft.com/office/officeart/2005/8/layout/chevron2"/>
    <dgm:cxn modelId="{6163589B-490B-4249-A62C-1E129EEA1048}" type="presParOf" srcId="{8C438927-6A0D-4DEC-B768-8049344781E1}" destId="{76D1646A-1829-47E6-8823-7BCADFA5670C}" srcOrd="0" destOrd="0" presId="urn:microsoft.com/office/officeart/2005/8/layout/chevron2"/>
    <dgm:cxn modelId="{DB7352B3-1759-4198-86BD-1DB56CA65673}" type="presParOf" srcId="{8C438927-6A0D-4DEC-B768-8049344781E1}" destId="{143B9CFD-E1EA-4B8A-B8E1-00A9BB6D641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DFA14-0BF6-4FB0-A004-A4468A2A1E2D}">
      <dsp:nvSpPr>
        <dsp:cNvPr id="0" name=""/>
        <dsp:cNvSpPr/>
      </dsp:nvSpPr>
      <dsp:spPr>
        <a:xfrm rot="5400000">
          <a:off x="-207024" y="210912"/>
          <a:ext cx="1380163" cy="966114"/>
        </a:xfrm>
        <a:prstGeom prst="chevron">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Context</a:t>
          </a:r>
        </a:p>
      </dsp:txBody>
      <dsp:txXfrm rot="-5400000">
        <a:off x="1" y="486944"/>
        <a:ext cx="966114" cy="414049"/>
      </dsp:txXfrm>
    </dsp:sp>
    <dsp:sp modelId="{CF0B7007-9740-445E-85AF-75159BE478CF}">
      <dsp:nvSpPr>
        <dsp:cNvPr id="0" name=""/>
        <dsp:cNvSpPr/>
      </dsp:nvSpPr>
      <dsp:spPr>
        <a:xfrm rot="5400000">
          <a:off x="2814786" y="-1844784"/>
          <a:ext cx="897106" cy="4594450"/>
        </a:xfrm>
        <a:prstGeom prst="round2Same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Multilingual </a:t>
          </a:r>
          <a:r>
            <a:rPr lang="en-US" sz="1400" kern="1200" dirty="0" err="1"/>
            <a:t>Storytimes</a:t>
          </a:r>
          <a:endParaRPr lang="en-US" sz="1400" kern="1200" dirty="0"/>
        </a:p>
        <a:p>
          <a:pPr marL="228600" lvl="2" indent="-114300" algn="l" defTabSz="622300">
            <a:lnSpc>
              <a:spcPct val="90000"/>
            </a:lnSpc>
            <a:spcBef>
              <a:spcPct val="0"/>
            </a:spcBef>
            <a:spcAft>
              <a:spcPct val="15000"/>
            </a:spcAft>
            <a:buChar char="•"/>
          </a:pPr>
          <a:r>
            <a:rPr lang="en-US" sz="1400" kern="1200" dirty="0"/>
            <a:t>How we got here</a:t>
          </a:r>
        </a:p>
      </dsp:txBody>
      <dsp:txXfrm rot="-5400000">
        <a:off x="966115" y="47680"/>
        <a:ext cx="4550657" cy="809520"/>
      </dsp:txXfrm>
    </dsp:sp>
    <dsp:sp modelId="{465772FB-85A0-4D15-95EC-EDF350156ABD}">
      <dsp:nvSpPr>
        <dsp:cNvPr id="0" name=""/>
        <dsp:cNvSpPr/>
      </dsp:nvSpPr>
      <dsp:spPr>
        <a:xfrm rot="5400000">
          <a:off x="-207024" y="1445908"/>
          <a:ext cx="1380163" cy="966114"/>
        </a:xfrm>
        <a:prstGeom prst="chevron">
          <a:avLst/>
        </a:prstGeom>
        <a:solidFill>
          <a:schemeClr val="accent5">
            <a:hueOff val="-871962"/>
            <a:satOff val="5188"/>
            <a:lumOff val="2091"/>
            <a:alphaOff val="0"/>
          </a:schemeClr>
        </a:solidFill>
        <a:ln w="19050" cap="rnd" cmpd="sng" algn="ctr">
          <a:solidFill>
            <a:schemeClr val="accent5">
              <a:hueOff val="-871962"/>
              <a:satOff val="5188"/>
              <a:lumOff val="209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HPLD</a:t>
          </a:r>
        </a:p>
      </dsp:txBody>
      <dsp:txXfrm rot="-5400000">
        <a:off x="1" y="1721940"/>
        <a:ext cx="966114" cy="414049"/>
      </dsp:txXfrm>
    </dsp:sp>
    <dsp:sp modelId="{890B72B9-749C-42E2-88E7-70D749213C80}">
      <dsp:nvSpPr>
        <dsp:cNvPr id="0" name=""/>
        <dsp:cNvSpPr/>
      </dsp:nvSpPr>
      <dsp:spPr>
        <a:xfrm rot="5400000">
          <a:off x="2814786" y="-609787"/>
          <a:ext cx="897106" cy="4594450"/>
        </a:xfrm>
        <a:prstGeom prst="round2SameRect">
          <a:avLst/>
        </a:prstGeom>
        <a:solidFill>
          <a:schemeClr val="lt1">
            <a:alpha val="90000"/>
            <a:hueOff val="0"/>
            <a:satOff val="0"/>
            <a:lumOff val="0"/>
            <a:alphaOff val="0"/>
          </a:schemeClr>
        </a:solidFill>
        <a:ln w="19050" cap="rnd" cmpd="sng" algn="ctr">
          <a:solidFill>
            <a:schemeClr val="accent5">
              <a:hueOff val="-871962"/>
              <a:satOff val="5188"/>
              <a:lumOff val="20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Structure</a:t>
          </a:r>
        </a:p>
        <a:p>
          <a:pPr marL="114300" lvl="1" indent="-114300" algn="l" defTabSz="622300">
            <a:lnSpc>
              <a:spcPct val="90000"/>
            </a:lnSpc>
            <a:spcBef>
              <a:spcPct val="0"/>
            </a:spcBef>
            <a:spcAft>
              <a:spcPct val="15000"/>
            </a:spcAft>
            <a:buChar char="•"/>
          </a:pPr>
          <a:r>
            <a:rPr lang="en-US" sz="1400" kern="1200" dirty="0"/>
            <a:t>Outreach</a:t>
          </a:r>
        </a:p>
      </dsp:txBody>
      <dsp:txXfrm rot="-5400000">
        <a:off x="966115" y="1282677"/>
        <a:ext cx="4550657" cy="809520"/>
      </dsp:txXfrm>
    </dsp:sp>
    <dsp:sp modelId="{FF336A67-1BCC-4ACA-B109-E36D4BD3ECD6}">
      <dsp:nvSpPr>
        <dsp:cNvPr id="0" name=""/>
        <dsp:cNvSpPr/>
      </dsp:nvSpPr>
      <dsp:spPr>
        <a:xfrm rot="5400000">
          <a:off x="-207024" y="2680905"/>
          <a:ext cx="1380163" cy="966114"/>
        </a:xfrm>
        <a:prstGeom prst="chevron">
          <a:avLst/>
        </a:prstGeom>
        <a:solidFill>
          <a:schemeClr val="accent5">
            <a:hueOff val="-1743925"/>
            <a:satOff val="10375"/>
            <a:lumOff val="4183"/>
            <a:alphaOff val="0"/>
          </a:schemeClr>
        </a:solidFill>
        <a:ln w="19050" cap="rnd" cmpd="sng" algn="ctr">
          <a:solidFill>
            <a:schemeClr val="accent5">
              <a:hueOff val="-1743925"/>
              <a:satOff val="10375"/>
              <a:lumOff val="418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HIPPY</a:t>
          </a:r>
        </a:p>
      </dsp:txBody>
      <dsp:txXfrm rot="-5400000">
        <a:off x="1" y="2956937"/>
        <a:ext cx="966114" cy="414049"/>
      </dsp:txXfrm>
    </dsp:sp>
    <dsp:sp modelId="{BF5322E3-5C38-416B-A0ED-17316C5C7363}">
      <dsp:nvSpPr>
        <dsp:cNvPr id="0" name=""/>
        <dsp:cNvSpPr/>
      </dsp:nvSpPr>
      <dsp:spPr>
        <a:xfrm rot="5400000">
          <a:off x="2814786" y="625209"/>
          <a:ext cx="897106" cy="4594450"/>
        </a:xfrm>
        <a:prstGeom prst="round2SameRect">
          <a:avLst/>
        </a:prstGeom>
        <a:solidFill>
          <a:schemeClr val="lt1">
            <a:alpha val="90000"/>
            <a:hueOff val="0"/>
            <a:satOff val="0"/>
            <a:lumOff val="0"/>
            <a:alphaOff val="0"/>
          </a:schemeClr>
        </a:solidFill>
        <a:ln w="19050" cap="rnd" cmpd="sng" algn="ctr">
          <a:solidFill>
            <a:schemeClr val="accent5">
              <a:hueOff val="-1743925"/>
              <a:satOff val="10375"/>
              <a:lumOff val="41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Organization</a:t>
          </a:r>
        </a:p>
        <a:p>
          <a:pPr marL="228600" lvl="2" indent="-114300" algn="l" defTabSz="622300">
            <a:lnSpc>
              <a:spcPct val="90000"/>
            </a:lnSpc>
            <a:spcBef>
              <a:spcPct val="0"/>
            </a:spcBef>
            <a:spcAft>
              <a:spcPct val="15000"/>
            </a:spcAft>
            <a:buChar char="•"/>
          </a:pPr>
          <a:r>
            <a:rPr lang="en-US" sz="1400" kern="1200" dirty="0"/>
            <a:t>History</a:t>
          </a:r>
        </a:p>
      </dsp:txBody>
      <dsp:txXfrm rot="-5400000">
        <a:off x="966115" y="2517674"/>
        <a:ext cx="4550657" cy="809520"/>
      </dsp:txXfrm>
    </dsp:sp>
    <dsp:sp modelId="{76D1646A-1829-47E6-8823-7BCADFA5670C}">
      <dsp:nvSpPr>
        <dsp:cNvPr id="0" name=""/>
        <dsp:cNvSpPr/>
      </dsp:nvSpPr>
      <dsp:spPr>
        <a:xfrm rot="5400000">
          <a:off x="-207024" y="3915902"/>
          <a:ext cx="1380163" cy="966114"/>
        </a:xfrm>
        <a:prstGeom prst="chevron">
          <a:avLst/>
        </a:prstGeom>
        <a:solidFill>
          <a:schemeClr val="accent5">
            <a:hueOff val="-2615887"/>
            <a:satOff val="15563"/>
            <a:lumOff val="6274"/>
            <a:alphaOff val="0"/>
          </a:schemeClr>
        </a:solidFill>
        <a:ln w="19050" cap="rnd" cmpd="sng" algn="ctr">
          <a:solidFill>
            <a:schemeClr val="accent5">
              <a:hueOff val="-2615887"/>
              <a:satOff val="15563"/>
              <a:lumOff val="627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Partnership </a:t>
          </a:r>
        </a:p>
      </dsp:txBody>
      <dsp:txXfrm rot="-5400000">
        <a:off x="1" y="4191934"/>
        <a:ext cx="966114" cy="414049"/>
      </dsp:txXfrm>
    </dsp:sp>
    <dsp:sp modelId="{143B9CFD-E1EA-4B8A-B8E1-00A9BB6D641D}">
      <dsp:nvSpPr>
        <dsp:cNvPr id="0" name=""/>
        <dsp:cNvSpPr/>
      </dsp:nvSpPr>
      <dsp:spPr>
        <a:xfrm rot="5400000">
          <a:off x="2814786" y="1860205"/>
          <a:ext cx="897106" cy="4594450"/>
        </a:xfrm>
        <a:prstGeom prst="round2SameRect">
          <a:avLst/>
        </a:prstGeom>
        <a:solidFill>
          <a:schemeClr val="lt1">
            <a:alpha val="90000"/>
            <a:hueOff val="0"/>
            <a:satOff val="0"/>
            <a:lumOff val="0"/>
            <a:alphaOff val="0"/>
          </a:schemeClr>
        </a:solidFill>
        <a:ln w="19050" cap="rnd" cmpd="sng" algn="ctr">
          <a:solidFill>
            <a:schemeClr val="accent5">
              <a:hueOff val="-2615887"/>
              <a:satOff val="1556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Who does what?</a:t>
          </a:r>
        </a:p>
        <a:p>
          <a:pPr marL="114300" lvl="1" indent="-114300" algn="l" defTabSz="622300">
            <a:lnSpc>
              <a:spcPct val="90000"/>
            </a:lnSpc>
            <a:spcBef>
              <a:spcPct val="0"/>
            </a:spcBef>
            <a:spcAft>
              <a:spcPct val="15000"/>
            </a:spcAft>
            <a:buChar char="•"/>
          </a:pPr>
          <a:r>
            <a:rPr lang="en-US" sz="1400" kern="1200" dirty="0"/>
            <a:t>What works?</a:t>
          </a:r>
        </a:p>
        <a:p>
          <a:pPr marL="114300" lvl="1" indent="-114300" algn="l" defTabSz="622300">
            <a:lnSpc>
              <a:spcPct val="90000"/>
            </a:lnSpc>
            <a:spcBef>
              <a:spcPct val="0"/>
            </a:spcBef>
            <a:spcAft>
              <a:spcPct val="15000"/>
            </a:spcAft>
            <a:buChar char="•"/>
          </a:pPr>
          <a:r>
            <a:rPr lang="en-US" sz="1400" kern="1200" dirty="0"/>
            <a:t>What next?</a:t>
          </a:r>
        </a:p>
      </dsp:txBody>
      <dsp:txXfrm rot="-5400000">
        <a:off x="966115" y="3752670"/>
        <a:ext cx="4550657" cy="8095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9E8A-F0A4-464D-9F07-DDA7A09AE11E}" type="datetimeFigureOut">
              <a:rPr lang="en-US" smtClean="0"/>
              <a:t>10/11/2019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7B3F-64BC-45CE-BAEC-C684C8C2F142}" type="slidenum">
              <a:rPr lang="en-US" smtClean="0"/>
              <a:t>‹#›</a:t>
            </a:fld>
            <a:endParaRPr lang="en-US"/>
          </a:p>
        </p:txBody>
      </p:sp>
    </p:spTree>
    <p:extLst>
      <p:ext uri="{BB962C8B-B14F-4D97-AF65-F5344CB8AC3E}">
        <p14:creationId xmlns:p14="http://schemas.microsoft.com/office/powerpoint/2010/main" val="2350404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a:t>
            </a:fld>
            <a:endParaRPr lang="en-US"/>
          </a:p>
        </p:txBody>
      </p:sp>
    </p:spTree>
    <p:extLst>
      <p:ext uri="{BB962C8B-B14F-4D97-AF65-F5344CB8AC3E}">
        <p14:creationId xmlns:p14="http://schemas.microsoft.com/office/powerpoint/2010/main" val="409633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Outreach Department serves as an extension of the High Plains Library District by providing equitable service delivery to communities, neighborhoods, and individuals outside of a library location. This department operates in cooperation with other branches in the High Plains Library District service areas and spans the entire county—apart from several unincorporated lands and independent library systems. Due to the scale of the district and the services offered within, I will focus my analysis and strategies to better understand and market to the population the Outreach Services department works to engage.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12</a:t>
            </a:fld>
            <a:endParaRPr lang="en-US"/>
          </a:p>
        </p:txBody>
      </p:sp>
    </p:spTree>
    <p:extLst>
      <p:ext uri="{BB962C8B-B14F-4D97-AF65-F5344CB8AC3E}">
        <p14:creationId xmlns:p14="http://schemas.microsoft.com/office/powerpoint/2010/main" val="289060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cs typeface="Times New Roman" panose="02020603050405020304" pitchFamily="18" charset="0"/>
              </a:rPr>
              <a:t>The High Plains Library District Serves 4000 square miles of Weld County Colorado with 14 locations. These locations include both branch libraries as well as member libraries who are part of our organization, but have their own administration and board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cs typeface="Times New Roman" panose="02020603050405020304" pitchFamily="18" charset="0"/>
              </a:rPr>
              <a:t>We also have an outreach department that is tasked with serving the whole district outside of the library locations, and the individual member service areas. </a:t>
            </a: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13</a:t>
            </a:fld>
            <a:endParaRPr lang="en-US"/>
          </a:p>
        </p:txBody>
      </p:sp>
    </p:spTree>
    <p:extLst>
      <p:ext uri="{BB962C8B-B14F-4D97-AF65-F5344CB8AC3E}">
        <p14:creationId xmlns:p14="http://schemas.microsoft.com/office/powerpoint/2010/main" val="326610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HIPPY?</a:t>
            </a:r>
          </a:p>
          <a:p>
            <a:pPr lvl="1"/>
            <a:r>
              <a:rPr lang="en-US" sz="1200" kern="1200" dirty="0">
                <a:solidFill>
                  <a:schemeClr val="tx1"/>
                </a:solidFill>
                <a:effectLst/>
                <a:latin typeface="+mn-lt"/>
                <a:ea typeface="+mn-ea"/>
                <a:cs typeface="+mn-cs"/>
              </a:rPr>
              <a:t>Home visitation evidence-based program, originated out of Israel in 1965. Began in Arkansas in 1985, where Hillary Clinton brought it to support low performing children. Donated land to be sustained here.</a:t>
            </a:r>
          </a:p>
          <a:p>
            <a:pPr lvl="1"/>
            <a:r>
              <a:rPr lang="en-US" sz="1200" kern="1200" dirty="0">
                <a:solidFill>
                  <a:schemeClr val="tx1"/>
                </a:solidFill>
                <a:effectLst/>
                <a:latin typeface="+mn-lt"/>
                <a:ea typeface="+mn-ea"/>
                <a:cs typeface="+mn-cs"/>
              </a:rPr>
              <a:t>-Adopted first by Reservations. 155 sites across the country in 11 countries. There are 8 sites in Colorado with a state office. Not all states have State office, some states use other states offices.</a:t>
            </a:r>
          </a:p>
          <a:p>
            <a:pPr lvl="1"/>
            <a:r>
              <a:rPr lang="en-US" sz="1200" kern="1200" dirty="0">
                <a:solidFill>
                  <a:schemeClr val="tx1"/>
                </a:solidFill>
                <a:effectLst/>
                <a:latin typeface="+mn-lt"/>
                <a:ea typeface="+mn-ea"/>
                <a:cs typeface="+mn-cs"/>
              </a:rPr>
              <a:t>-2012</a:t>
            </a:r>
          </a:p>
          <a:p>
            <a:pPr lvl="1"/>
            <a:r>
              <a:rPr lang="en-US" sz="1200" kern="1200" dirty="0">
                <a:solidFill>
                  <a:schemeClr val="tx1"/>
                </a:solidFill>
                <a:effectLst/>
                <a:latin typeface="+mn-lt"/>
                <a:ea typeface="+mn-ea"/>
                <a:cs typeface="+mn-cs"/>
              </a:rPr>
              <a:t>August 2012 started with 4 visitors and now they are at 12. </a:t>
            </a:r>
          </a:p>
          <a:p>
            <a:pPr lvl="2"/>
            <a:r>
              <a:rPr lang="en-US" sz="1200" kern="1200" dirty="0">
                <a:solidFill>
                  <a:schemeClr val="tx1"/>
                </a:solidFill>
                <a:effectLst/>
                <a:latin typeface="+mn-lt"/>
                <a:ea typeface="+mn-ea"/>
                <a:cs typeface="+mn-cs"/>
              </a:rPr>
              <a:t>Did a demographic check to identify needs. </a:t>
            </a:r>
          </a:p>
          <a:p>
            <a:pPr lvl="2"/>
            <a:r>
              <a:rPr lang="en-US" sz="1200" kern="1200" dirty="0">
                <a:solidFill>
                  <a:schemeClr val="tx1"/>
                </a:solidFill>
                <a:effectLst/>
                <a:latin typeface="+mn-lt"/>
                <a:ea typeface="+mn-ea"/>
                <a:cs typeface="+mn-cs"/>
              </a:rPr>
              <a:t>Knew they wanted a </a:t>
            </a:r>
            <a:r>
              <a:rPr lang="en-US" sz="1200" kern="1200" dirty="0" err="1">
                <a:solidFill>
                  <a:schemeClr val="tx1"/>
                </a:solidFill>
                <a:effectLst/>
                <a:latin typeface="+mn-lt"/>
                <a:ea typeface="+mn-ea"/>
                <a:cs typeface="+mn-cs"/>
              </a:rPr>
              <a:t>mulitilingual</a:t>
            </a:r>
            <a:r>
              <a:rPr lang="en-US" sz="1200" kern="1200" dirty="0">
                <a:solidFill>
                  <a:schemeClr val="tx1"/>
                </a:solidFill>
                <a:effectLst/>
                <a:latin typeface="+mn-lt"/>
                <a:ea typeface="+mn-ea"/>
                <a:cs typeface="+mn-cs"/>
              </a:rPr>
              <a:t> team from the start. So they sought these applicants.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14</a:t>
            </a:fld>
            <a:endParaRPr lang="en-US"/>
          </a:p>
        </p:txBody>
      </p:sp>
    </p:spTree>
    <p:extLst>
      <p:ext uri="{BB962C8B-B14F-4D97-AF65-F5344CB8AC3E}">
        <p14:creationId xmlns:p14="http://schemas.microsoft.com/office/powerpoint/2010/main" val="324371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many volunteers in HIPPY?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12 currently, and probably 20-30 overall.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180 families served and 200+ children served.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50% are Spanish Speaking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20% English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30% other languages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5000 home </a:t>
            </a:r>
            <a:r>
              <a:rPr lang="en-US" sz="1200" kern="1200" dirty="0" err="1">
                <a:solidFill>
                  <a:schemeClr val="tx1"/>
                </a:solidFill>
                <a:effectLst/>
                <a:latin typeface="+mn-lt"/>
                <a:ea typeface="+mn-ea"/>
                <a:cs typeface="+mn-cs"/>
              </a:rPr>
              <a:t>vists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6000 hours in parent child together time. </a:t>
            </a: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15</a:t>
            </a:fld>
            <a:endParaRPr lang="en-US"/>
          </a:p>
        </p:txBody>
      </p:sp>
    </p:spTree>
    <p:extLst>
      <p:ext uri="{BB962C8B-B14F-4D97-AF65-F5344CB8AC3E}">
        <p14:creationId xmlns:p14="http://schemas.microsoft.com/office/powerpoint/2010/main" val="277767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 year max term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a:t>
            </a: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16</a:t>
            </a:fld>
            <a:endParaRPr lang="en-US"/>
          </a:p>
        </p:txBody>
      </p:sp>
    </p:spTree>
    <p:extLst>
      <p:ext uri="{BB962C8B-B14F-4D97-AF65-F5344CB8AC3E}">
        <p14:creationId xmlns:p14="http://schemas.microsoft.com/office/powerpoint/2010/main" val="569828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18</a:t>
            </a:fld>
            <a:endParaRPr lang="en-US"/>
          </a:p>
        </p:txBody>
      </p:sp>
    </p:spTree>
    <p:extLst>
      <p:ext uri="{BB962C8B-B14F-4D97-AF65-F5344CB8AC3E}">
        <p14:creationId xmlns:p14="http://schemas.microsoft.com/office/powerpoint/2010/main" val="9379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offers library better access to community and HIPPY access to new families </a:t>
            </a: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19</a:t>
            </a:fld>
            <a:endParaRPr lang="en-US"/>
          </a:p>
        </p:txBody>
      </p:sp>
    </p:spTree>
    <p:extLst>
      <p:ext uri="{BB962C8B-B14F-4D97-AF65-F5344CB8AC3E}">
        <p14:creationId xmlns:p14="http://schemas.microsoft.com/office/powerpoint/2010/main" val="336318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3</a:t>
            </a:fld>
            <a:endParaRPr lang="en-US"/>
          </a:p>
        </p:txBody>
      </p:sp>
    </p:spTree>
    <p:extLst>
      <p:ext uri="{BB962C8B-B14F-4D97-AF65-F5344CB8AC3E}">
        <p14:creationId xmlns:p14="http://schemas.microsoft.com/office/powerpoint/2010/main" val="311319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4</a:t>
            </a:fld>
            <a:endParaRPr lang="en-US"/>
          </a:p>
        </p:txBody>
      </p:sp>
    </p:spTree>
    <p:extLst>
      <p:ext uri="{BB962C8B-B14F-4D97-AF65-F5344CB8AC3E}">
        <p14:creationId xmlns:p14="http://schemas.microsoft.com/office/powerpoint/2010/main" val="1103682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5</a:t>
            </a:fld>
            <a:endParaRPr lang="en-US"/>
          </a:p>
        </p:txBody>
      </p:sp>
    </p:spTree>
    <p:extLst>
      <p:ext uri="{BB962C8B-B14F-4D97-AF65-F5344CB8AC3E}">
        <p14:creationId xmlns:p14="http://schemas.microsoft.com/office/powerpoint/2010/main" val="1856309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6</a:t>
            </a:fld>
            <a:endParaRPr lang="en-US"/>
          </a:p>
        </p:txBody>
      </p:sp>
    </p:spTree>
    <p:extLst>
      <p:ext uri="{BB962C8B-B14F-4D97-AF65-F5344CB8AC3E}">
        <p14:creationId xmlns:p14="http://schemas.microsoft.com/office/powerpoint/2010/main" val="65620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7</a:t>
            </a:fld>
            <a:endParaRPr lang="en-US"/>
          </a:p>
        </p:txBody>
      </p:sp>
    </p:spTree>
    <p:extLst>
      <p:ext uri="{BB962C8B-B14F-4D97-AF65-F5344CB8AC3E}">
        <p14:creationId xmlns:p14="http://schemas.microsoft.com/office/powerpoint/2010/main" val="3728291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8</a:t>
            </a:fld>
            <a:endParaRPr lang="en-US"/>
          </a:p>
        </p:txBody>
      </p:sp>
    </p:spTree>
    <p:extLst>
      <p:ext uri="{BB962C8B-B14F-4D97-AF65-F5344CB8AC3E}">
        <p14:creationId xmlns:p14="http://schemas.microsoft.com/office/powerpoint/2010/main" val="20235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9</a:t>
            </a:fld>
            <a:endParaRPr lang="en-US"/>
          </a:p>
        </p:txBody>
      </p:sp>
    </p:spTree>
    <p:extLst>
      <p:ext uri="{BB962C8B-B14F-4D97-AF65-F5344CB8AC3E}">
        <p14:creationId xmlns:p14="http://schemas.microsoft.com/office/powerpoint/2010/main" val="176064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cs typeface="Times New Roman" panose="02020603050405020304" pitchFamily="18" charset="0"/>
              </a:rPr>
              <a:t>The High Plains Library District Serves 4000 square miles of Weld County Colorado with 14 locations. These locations include both branch libraries as well as member libraries who are part of our organization, but have their own administration and board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cs typeface="Times New Roman" panose="02020603050405020304" pitchFamily="18" charset="0"/>
              </a:rPr>
              <a:t>We also have an outreach department that is tasked with serving the whole district outside of the library locations, and the individual member service areas. </a:t>
            </a:r>
          </a:p>
          <a:p>
            <a:endParaRPr lang="en-US" dirty="0"/>
          </a:p>
        </p:txBody>
      </p:sp>
      <p:sp>
        <p:nvSpPr>
          <p:cNvPr id="4" name="Slide Number Placeholder 3"/>
          <p:cNvSpPr>
            <a:spLocks noGrp="1"/>
          </p:cNvSpPr>
          <p:nvPr>
            <p:ph type="sldNum" sz="quarter" idx="5"/>
          </p:nvPr>
        </p:nvSpPr>
        <p:spPr/>
        <p:txBody>
          <a:bodyPr/>
          <a:lstStyle/>
          <a:p>
            <a:fld id="{710E7B3F-64BC-45CE-BAEC-C684C8C2F142}" type="slidenum">
              <a:rPr lang="en-US" smtClean="0"/>
              <a:t>11</a:t>
            </a:fld>
            <a:endParaRPr lang="en-US"/>
          </a:p>
        </p:txBody>
      </p:sp>
    </p:spTree>
    <p:extLst>
      <p:ext uri="{BB962C8B-B14F-4D97-AF65-F5344CB8AC3E}">
        <p14:creationId xmlns:p14="http://schemas.microsoft.com/office/powerpoint/2010/main" val="145921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26375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7139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5255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137347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25878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2067148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141541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365575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268523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5A1693-28DC-4E2F-97F9-0244E606B118}" type="datetimeFigureOut">
              <a:rPr lang="en-US" smtClean="0"/>
              <a:t>10/11/2019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233183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5A1693-28DC-4E2F-97F9-0244E606B118}" type="datetimeFigureOut">
              <a:rPr lang="en-US" smtClean="0"/>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349791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5A1693-28DC-4E2F-97F9-0244E606B118}" type="datetimeFigureOut">
              <a:rPr lang="en-US" smtClean="0"/>
              <a:t>10/11/2019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135665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5A1693-28DC-4E2F-97F9-0244E606B118}" type="datetimeFigureOut">
              <a:rPr lang="en-US" smtClean="0"/>
              <a:t>10/11/2019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383921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A1693-28DC-4E2F-97F9-0244E606B118}" type="datetimeFigureOut">
              <a:rPr lang="en-US" smtClean="0"/>
              <a:t>10/11/2019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193809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5A1693-28DC-4E2F-97F9-0244E606B118}" type="datetimeFigureOut">
              <a:rPr lang="en-US" smtClean="0"/>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80141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5A1693-28DC-4E2F-97F9-0244E606B118}" type="datetimeFigureOut">
              <a:rPr lang="en-US" smtClean="0"/>
              <a:t>10/11/2019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26FB3-2DEC-4C41-9D42-06981870BF6F}" type="slidenum">
              <a:rPr lang="en-US" smtClean="0"/>
              <a:t>‹#›</a:t>
            </a:fld>
            <a:endParaRPr lang="en-US"/>
          </a:p>
        </p:txBody>
      </p:sp>
    </p:spTree>
    <p:extLst>
      <p:ext uri="{BB962C8B-B14F-4D97-AF65-F5344CB8AC3E}">
        <p14:creationId xmlns:p14="http://schemas.microsoft.com/office/powerpoint/2010/main" val="158029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5A1693-28DC-4E2F-97F9-0244E606B118}" type="datetimeFigureOut">
              <a:rPr lang="en-US" smtClean="0"/>
              <a:t>10/11/2019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5DF26FB3-2DEC-4C41-9D42-06981870BF6F}" type="slidenum">
              <a:rPr lang="en-US" smtClean="0"/>
              <a:t>‹#›</a:t>
            </a:fld>
            <a:endParaRPr lang="en-US"/>
          </a:p>
        </p:txBody>
      </p:sp>
    </p:spTree>
    <p:extLst>
      <p:ext uri="{BB962C8B-B14F-4D97-AF65-F5344CB8AC3E}">
        <p14:creationId xmlns:p14="http://schemas.microsoft.com/office/powerpoint/2010/main" val="67165015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chernandez@highplains.u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rmedrano@highplains.us" TargetMode="External"/><Relationship Id="rId2" Type="http://schemas.openxmlformats.org/officeDocument/2006/relationships/hyperlink" Target="mailto:chernandez@highplains.us"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555E-39FD-4FF0-B573-52B6DAFDEAA4}"/>
              </a:ext>
            </a:extLst>
          </p:cNvPr>
          <p:cNvSpPr>
            <a:spLocks noGrp="1"/>
          </p:cNvSpPr>
          <p:nvPr>
            <p:ph type="ctrTitle"/>
          </p:nvPr>
        </p:nvSpPr>
        <p:spPr>
          <a:xfrm>
            <a:off x="1327551" y="4143166"/>
            <a:ext cx="5302969" cy="1426361"/>
          </a:xfrm>
        </p:spPr>
        <p:txBody>
          <a:bodyPr anchor="ctr">
            <a:normAutofit/>
          </a:bodyPr>
          <a:lstStyle/>
          <a:p>
            <a:pPr algn="r"/>
            <a:r>
              <a:rPr lang="en-US" sz="2900" b="1" dirty="0">
                <a:latin typeface="Times New Roman" panose="02020603050405020304" pitchFamily="18" charset="0"/>
                <a:cs typeface="Times New Roman" panose="02020603050405020304" pitchFamily="18" charset="0"/>
              </a:rPr>
              <a:t>Multilingual </a:t>
            </a:r>
            <a:r>
              <a:rPr lang="en-US" sz="2900" b="1" dirty="0" err="1">
                <a:latin typeface="Times New Roman" panose="02020603050405020304" pitchFamily="18" charset="0"/>
                <a:cs typeface="Times New Roman" panose="02020603050405020304" pitchFamily="18" charset="0"/>
              </a:rPr>
              <a:t>Storytimes</a:t>
            </a:r>
            <a:r>
              <a:rPr lang="en-US" sz="2900" b="1" dirty="0">
                <a:latin typeface="Times New Roman" panose="02020603050405020304" pitchFamily="18" charset="0"/>
                <a:cs typeface="Times New Roman" panose="02020603050405020304" pitchFamily="18" charset="0"/>
              </a:rPr>
              <a:t>:</a:t>
            </a:r>
            <a:br>
              <a:rPr lang="en-US" sz="2900" b="1" dirty="0">
                <a:latin typeface="Times New Roman" panose="02020603050405020304" pitchFamily="18" charset="0"/>
                <a:cs typeface="Times New Roman" panose="02020603050405020304" pitchFamily="18" charset="0"/>
              </a:rPr>
            </a:br>
            <a:r>
              <a:rPr lang="en-US" sz="2900" b="1" dirty="0">
                <a:latin typeface="Times New Roman" panose="02020603050405020304" pitchFamily="18" charset="0"/>
                <a:cs typeface="Times New Roman" panose="02020603050405020304" pitchFamily="18" charset="0"/>
              </a:rPr>
              <a:t>Partnerships with Community Organizations</a:t>
            </a:r>
          </a:p>
        </p:txBody>
      </p:sp>
      <p:pic>
        <p:nvPicPr>
          <p:cNvPr id="4" name="Picture 3" descr="master slide solid watermark white.jpg"/>
          <p:cNvPicPr>
            <a:picLocks noChangeAspect="1"/>
          </p:cNvPicPr>
          <p:nvPr/>
        </p:nvPicPr>
        <p:blipFill rotWithShape="1">
          <a:blip r:embed="rId3" cstate="print"/>
          <a:srcRect t="5045" r="-1" b="-1"/>
          <a:stretch/>
        </p:blipFill>
        <p:spPr>
          <a:xfrm>
            <a:off x="3328678" y="10"/>
            <a:ext cx="5815323" cy="4141442"/>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3" name="TextBox 2">
            <a:extLst>
              <a:ext uri="{FF2B5EF4-FFF2-40B4-BE49-F238E27FC236}">
                <a16:creationId xmlns:a16="http://schemas.microsoft.com/office/drawing/2014/main" id="{FB90F138-3DEC-4930-A977-3C3254693353}"/>
              </a:ext>
            </a:extLst>
          </p:cNvPr>
          <p:cNvSpPr txBox="1"/>
          <p:nvPr/>
        </p:nvSpPr>
        <p:spPr>
          <a:xfrm>
            <a:off x="123346" y="5569527"/>
            <a:ext cx="4448654" cy="646331"/>
          </a:xfrm>
          <a:prstGeom prst="rect">
            <a:avLst/>
          </a:prstGeom>
          <a:noFill/>
        </p:spPr>
        <p:txBody>
          <a:bodyPr wrap="none" rtlCol="0">
            <a:spAutoFit/>
          </a:bodyPr>
          <a:lstStyle/>
          <a:p>
            <a:pPr algn="ctr"/>
            <a:r>
              <a:rPr lang="en-US" dirty="0">
                <a:solidFill>
                  <a:schemeClr val="accent6">
                    <a:lumMod val="75000"/>
                  </a:schemeClr>
                </a:solidFill>
              </a:rPr>
              <a:t>Rick Medrano : Outreach Librarian </a:t>
            </a:r>
          </a:p>
          <a:p>
            <a:pPr algn="ctr"/>
            <a:r>
              <a:rPr lang="en-US" dirty="0">
                <a:solidFill>
                  <a:schemeClr val="accent6">
                    <a:lumMod val="75000"/>
                  </a:schemeClr>
                </a:solidFill>
              </a:rPr>
              <a:t>Christina Hernandez : Outreach Librarian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553476" y="2856706"/>
            <a:ext cx="8037048" cy="1144588"/>
          </a:xfrm>
        </p:spPr>
        <p:txBody>
          <a:bodyPr/>
          <a:lstStyle/>
          <a:p>
            <a:pPr algn="ctr"/>
            <a:r>
              <a:rPr lang="en-US" b="1" dirty="0">
                <a:solidFill>
                  <a:srgbClr val="92D050"/>
                </a:solidFill>
                <a:latin typeface="Trebuchet MS" panose="020B0603020202020204" pitchFamily="34" charset="0"/>
              </a:rPr>
              <a:t>How did we get here?</a:t>
            </a:r>
          </a:p>
        </p:txBody>
      </p:sp>
      <p:pic>
        <p:nvPicPr>
          <p:cNvPr id="6" name="Picture 5">
            <a:extLst>
              <a:ext uri="{FF2B5EF4-FFF2-40B4-BE49-F238E27FC236}">
                <a16:creationId xmlns:a16="http://schemas.microsoft.com/office/drawing/2014/main" id="{0B464593-F664-4BB5-857F-6F54F5103F07}"/>
              </a:ext>
            </a:extLst>
          </p:cNvPr>
          <p:cNvPicPr>
            <a:picLocks noChangeAspect="1"/>
          </p:cNvPicPr>
          <p:nvPr/>
        </p:nvPicPr>
        <p:blipFill>
          <a:blip r:embed="rId2"/>
          <a:stretch>
            <a:fillRect/>
          </a:stretch>
        </p:blipFill>
        <p:spPr>
          <a:xfrm>
            <a:off x="0" y="5886450"/>
            <a:ext cx="3810000" cy="971550"/>
          </a:xfrm>
          <a:prstGeom prst="rect">
            <a:avLst/>
          </a:prstGeom>
        </p:spPr>
      </p:pic>
    </p:spTree>
    <p:extLst>
      <p:ext uri="{BB962C8B-B14F-4D97-AF65-F5344CB8AC3E}">
        <p14:creationId xmlns:p14="http://schemas.microsoft.com/office/powerpoint/2010/main" val="64651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10B935-4ECE-4A01-A0A8-A4DE4F668CDC}"/>
              </a:ext>
            </a:extLst>
          </p:cNvPr>
          <p:cNvSpPr>
            <a:spLocks noGrp="1"/>
          </p:cNvSpPr>
          <p:nvPr>
            <p:ph type="title"/>
          </p:nvPr>
        </p:nvSpPr>
        <p:spPr>
          <a:xfrm>
            <a:off x="5386292" y="609600"/>
            <a:ext cx="3384742" cy="2227730"/>
          </a:xfrm>
        </p:spPr>
        <p:txBody>
          <a:bodyPr anchor="ctr">
            <a:normAutofit/>
          </a:bodyPr>
          <a:lstStyle/>
          <a:p>
            <a:r>
              <a:rPr lang="en-US" b="1">
                <a:solidFill>
                  <a:srgbClr val="FFFFFF"/>
                </a:solidFill>
                <a:latin typeface="Trebuchet MS" panose="020B0603020202020204" pitchFamily="34" charset="0"/>
                <a:cs typeface="Times New Roman" panose="02020603050405020304" pitchFamily="18" charset="0"/>
              </a:rPr>
              <a:t>High Plains Library District </a:t>
            </a:r>
          </a:p>
        </p:txBody>
      </p:sp>
      <p:pic>
        <p:nvPicPr>
          <p:cNvPr id="8" name="Picture 7">
            <a:extLst>
              <a:ext uri="{FF2B5EF4-FFF2-40B4-BE49-F238E27FC236}">
                <a16:creationId xmlns:a16="http://schemas.microsoft.com/office/drawing/2014/main" id="{6FA28EA8-B098-47FA-99CD-1DE75610B807}"/>
              </a:ext>
            </a:extLst>
          </p:cNvPr>
          <p:cNvPicPr>
            <a:picLocks noChangeAspect="1"/>
          </p:cNvPicPr>
          <p:nvPr/>
        </p:nvPicPr>
        <p:blipFill>
          <a:blip r:embed="rId3"/>
          <a:stretch>
            <a:fillRect/>
          </a:stretch>
        </p:blipFill>
        <p:spPr>
          <a:xfrm>
            <a:off x="567938" y="2427081"/>
            <a:ext cx="2892580" cy="2092737"/>
          </a:xfrm>
          <a:prstGeom prst="rect">
            <a:avLst/>
          </a:prstGeom>
        </p:spPr>
      </p:pic>
      <p:sp>
        <p:nvSpPr>
          <p:cNvPr id="3" name="Content Placeholder 2">
            <a:extLst>
              <a:ext uri="{FF2B5EF4-FFF2-40B4-BE49-F238E27FC236}">
                <a16:creationId xmlns:a16="http://schemas.microsoft.com/office/drawing/2014/main" id="{08D07BAC-B8EA-450A-8C00-1D3F14761DF7}"/>
              </a:ext>
            </a:extLst>
          </p:cNvPr>
          <p:cNvSpPr>
            <a:spLocks noGrp="1"/>
          </p:cNvSpPr>
          <p:nvPr>
            <p:ph idx="1"/>
          </p:nvPr>
        </p:nvSpPr>
        <p:spPr>
          <a:xfrm>
            <a:off x="5386293" y="2837329"/>
            <a:ext cx="3384741" cy="3317938"/>
          </a:xfrm>
        </p:spPr>
        <p:txBody>
          <a:bodyPr anchor="t">
            <a:normAutofit/>
          </a:bodyPr>
          <a:lstStyle/>
          <a:p>
            <a:pPr>
              <a:buClr>
                <a:srgbClr val="FEA81C"/>
              </a:buClr>
            </a:pPr>
            <a:r>
              <a:rPr lang="en-US">
                <a:solidFill>
                  <a:srgbClr val="FFFFFF"/>
                </a:solidFill>
                <a:latin typeface="Trebuchet MS" panose="020B0603020202020204" pitchFamily="34" charset="0"/>
                <a:cs typeface="Times New Roman" panose="02020603050405020304" pitchFamily="18" charset="0"/>
              </a:rPr>
              <a:t>Serves 4000 sq/miles of Weld County, Colorado.</a:t>
            </a:r>
          </a:p>
          <a:p>
            <a:pPr>
              <a:buClr>
                <a:srgbClr val="FEA81C"/>
              </a:buClr>
            </a:pPr>
            <a:r>
              <a:rPr lang="en-US">
                <a:solidFill>
                  <a:srgbClr val="FFFFFF"/>
                </a:solidFill>
                <a:latin typeface="Trebuchet MS" panose="020B0603020202020204" pitchFamily="34" charset="0"/>
                <a:cs typeface="Times New Roman" panose="02020603050405020304" pitchFamily="18" charset="0"/>
              </a:rPr>
              <a:t>304,633 Residents</a:t>
            </a:r>
          </a:p>
          <a:p>
            <a:pPr>
              <a:buClr>
                <a:srgbClr val="FEA81C"/>
              </a:buClr>
            </a:pPr>
            <a:r>
              <a:rPr lang="en-US">
                <a:solidFill>
                  <a:srgbClr val="FFFFFF"/>
                </a:solidFill>
                <a:latin typeface="Trebuchet MS" panose="020B0603020202020204" pitchFamily="34" charset="0"/>
                <a:cs typeface="Times New Roman" panose="02020603050405020304" pitchFamily="18" charset="0"/>
              </a:rPr>
              <a:t>13 Locations</a:t>
            </a:r>
          </a:p>
          <a:p>
            <a:pPr lvl="1">
              <a:buClr>
                <a:srgbClr val="FEA81C"/>
              </a:buClr>
            </a:pPr>
            <a:r>
              <a:rPr lang="en-US">
                <a:solidFill>
                  <a:srgbClr val="FFFFFF"/>
                </a:solidFill>
                <a:latin typeface="Trebuchet MS" panose="020B0603020202020204" pitchFamily="34" charset="0"/>
                <a:cs typeface="Times New Roman" panose="02020603050405020304" pitchFamily="18" charset="0"/>
              </a:rPr>
              <a:t>7 Members </a:t>
            </a:r>
          </a:p>
          <a:p>
            <a:pPr lvl="1">
              <a:buClr>
                <a:srgbClr val="FEA81C"/>
              </a:buClr>
            </a:pPr>
            <a:r>
              <a:rPr lang="en-US">
                <a:solidFill>
                  <a:srgbClr val="FFFFFF"/>
                </a:solidFill>
                <a:latin typeface="Trebuchet MS" panose="020B0603020202020204" pitchFamily="34" charset="0"/>
                <a:cs typeface="Times New Roman" panose="02020603050405020304" pitchFamily="18" charset="0"/>
              </a:rPr>
              <a:t>6 Branches </a:t>
            </a:r>
          </a:p>
          <a:p>
            <a:pPr lvl="1">
              <a:buClr>
                <a:srgbClr val="FEA81C"/>
              </a:buClr>
            </a:pPr>
            <a:r>
              <a:rPr lang="en-US">
                <a:solidFill>
                  <a:srgbClr val="FFFFFF"/>
                </a:solidFill>
                <a:latin typeface="Trebuchet MS" panose="020B0603020202020204" pitchFamily="34" charset="0"/>
                <a:cs typeface="Times New Roman" panose="02020603050405020304" pitchFamily="18" charset="0"/>
              </a:rPr>
              <a:t>Outreach Department</a:t>
            </a:r>
          </a:p>
          <a:p>
            <a:pPr lvl="1">
              <a:buClr>
                <a:srgbClr val="FEA81C"/>
              </a:buClr>
            </a:pPr>
            <a:endParaRPr lang="en-US">
              <a:solidFill>
                <a:srgbClr val="FFFFFF"/>
              </a:solidFill>
              <a:latin typeface="Trebuchet MS" panose="020B0603020202020204" pitchFamily="34" charset="0"/>
              <a:cs typeface="Times New Roman" panose="02020603050405020304" pitchFamily="18" charset="0"/>
            </a:endParaRPr>
          </a:p>
          <a:p>
            <a:pPr>
              <a:buClr>
                <a:srgbClr val="FEA81C"/>
              </a:buClr>
            </a:pPr>
            <a:endParaRPr lang="en-US">
              <a:solidFill>
                <a:srgbClr val="FFFFFF"/>
              </a:solidFill>
              <a:latin typeface="Trebuchet MS" panose="020B0603020202020204" pitchFamily="34" charset="0"/>
              <a:cs typeface="Times New Roman" panose="02020603050405020304" pitchFamily="18" charset="0"/>
            </a:endParaRPr>
          </a:p>
        </p:txBody>
      </p:sp>
      <p:pic>
        <p:nvPicPr>
          <p:cNvPr id="77" name="Picture 76">
            <a:extLst>
              <a:ext uri="{FF2B5EF4-FFF2-40B4-BE49-F238E27FC236}">
                <a16:creationId xmlns:a16="http://schemas.microsoft.com/office/drawing/2014/main" id="{533AD296-C8E3-4615-BE87-B7D2493057A5}"/>
              </a:ext>
            </a:extLst>
          </p:cNvPr>
          <p:cNvPicPr>
            <a:picLocks noChangeAspect="1"/>
          </p:cNvPicPr>
          <p:nvPr/>
        </p:nvPicPr>
        <p:blipFill>
          <a:blip r:embed="rId4"/>
          <a:stretch>
            <a:fillRect/>
          </a:stretch>
        </p:blipFill>
        <p:spPr>
          <a:xfrm>
            <a:off x="-8131" y="5821203"/>
            <a:ext cx="4065872" cy="1036797"/>
          </a:xfrm>
          <a:prstGeom prst="rect">
            <a:avLst/>
          </a:prstGeom>
        </p:spPr>
      </p:pic>
    </p:spTree>
    <p:extLst>
      <p:ext uri="{BB962C8B-B14F-4D97-AF65-F5344CB8AC3E}">
        <p14:creationId xmlns:p14="http://schemas.microsoft.com/office/powerpoint/2010/main" val="334873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3119418" y="609600"/>
            <a:ext cx="3836082" cy="1320800"/>
          </a:xfrm>
        </p:spPr>
        <p:txBody>
          <a:bodyPr>
            <a:normAutofit/>
          </a:bodyPr>
          <a:lstStyle/>
          <a:p>
            <a:r>
              <a:rPr lang="en-US" b="1">
                <a:latin typeface="Trebuchet MS" panose="020B0603020202020204" pitchFamily="34" charset="0"/>
              </a:rPr>
              <a:t>HPLD Outreach	</a:t>
            </a:r>
          </a:p>
        </p:txBody>
      </p:sp>
      <p:pic>
        <p:nvPicPr>
          <p:cNvPr id="8" name="Picture 7">
            <a:extLst>
              <a:ext uri="{FF2B5EF4-FFF2-40B4-BE49-F238E27FC236}">
                <a16:creationId xmlns:a16="http://schemas.microsoft.com/office/drawing/2014/main" id="{9347201A-677B-4C9D-834A-2C404D9634B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587" r="16132"/>
          <a:stretch/>
        </p:blipFill>
        <p:spPr>
          <a:xfrm>
            <a:off x="381852" y="10"/>
            <a:ext cx="2638407" cy="2282808"/>
          </a:xfrm>
          <a:custGeom>
            <a:avLst/>
            <a:gdLst>
              <a:gd name="connsiteX0" fmla="*/ 339471 w 3517876"/>
              <a:gd name="connsiteY0" fmla="*/ 0 h 2282818"/>
              <a:gd name="connsiteX1" fmla="*/ 3517876 w 3517876"/>
              <a:gd name="connsiteY1" fmla="*/ 0 h 2282818"/>
              <a:gd name="connsiteX2" fmla="*/ 3471247 w 3517876"/>
              <a:gd name="connsiteY2" fmla="*/ 312174 h 2282818"/>
              <a:gd name="connsiteX3" fmla="*/ 3471133 w 3517876"/>
              <a:gd name="connsiteY3" fmla="*/ 312174 h 2282818"/>
              <a:gd name="connsiteX4" fmla="*/ 3176778 w 3517876"/>
              <a:gd name="connsiteY4" fmla="*/ 2282818 h 2282818"/>
              <a:gd name="connsiteX5" fmla="*/ 0 w 3517876"/>
              <a:gd name="connsiteY5" fmla="*/ 2282818 h 22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12" name="Picture 11">
            <a:extLst>
              <a:ext uri="{FF2B5EF4-FFF2-40B4-BE49-F238E27FC236}">
                <a16:creationId xmlns:a16="http://schemas.microsoft.com/office/drawing/2014/main" id="{AAAB05BE-4C19-47A8-AAF4-DE331A45FD1E}"/>
              </a:ext>
            </a:extLst>
          </p:cNvPr>
          <p:cNvPicPr>
            <a:picLocks noChangeAspect="1"/>
          </p:cNvPicPr>
          <p:nvPr/>
        </p:nvPicPr>
        <p:blipFill rotWithShape="1">
          <a:blip r:embed="rId4">
            <a:alphaModFix/>
            <a:extLst/>
          </a:blip>
          <a:srcRect l="2971" r="10196" b="1"/>
          <a:stretch/>
        </p:blipFill>
        <p:spPr>
          <a:xfrm>
            <a:off x="372924" y="19094"/>
            <a:ext cx="2636117" cy="2273270"/>
          </a:xfrm>
          <a:custGeom>
            <a:avLst/>
            <a:gdLst>
              <a:gd name="connsiteX0" fmla="*/ 338051 w 3514822"/>
              <a:gd name="connsiteY0" fmla="*/ 0 h 2273270"/>
              <a:gd name="connsiteX1" fmla="*/ 3514822 w 3514822"/>
              <a:gd name="connsiteY1" fmla="*/ 0 h 2273270"/>
              <a:gd name="connsiteX2" fmla="*/ 3175264 w 3514822"/>
              <a:gd name="connsiteY2" fmla="*/ 2273270 h 2273270"/>
              <a:gd name="connsiteX3" fmla="*/ 0 w 3514822"/>
              <a:gd name="connsiteY3" fmla="*/ 2273270 h 2273270"/>
            </a:gdLst>
            <a:ahLst/>
            <a:cxnLst>
              <a:cxn ang="0">
                <a:pos x="connsiteX0" y="connsiteY0"/>
              </a:cxn>
              <a:cxn ang="0">
                <a:pos x="connsiteX1" y="connsiteY1"/>
              </a:cxn>
              <a:cxn ang="0">
                <a:pos x="connsiteX2" y="connsiteY2"/>
              </a:cxn>
              <a:cxn ang="0">
                <a:pos x="connsiteX3" y="connsiteY3"/>
              </a:cxn>
            </a:cxnLst>
            <a:rect l="l" t="t" r="r" b="b"/>
            <a:pathLst>
              <a:path w="3514822" h="2273270">
                <a:moveTo>
                  <a:pt x="338051" y="0"/>
                </a:moveTo>
                <a:lnTo>
                  <a:pt x="3514822" y="0"/>
                </a:lnTo>
                <a:lnTo>
                  <a:pt x="3175264" y="2273270"/>
                </a:lnTo>
                <a:lnTo>
                  <a:pt x="0" y="2273270"/>
                </a:lnTo>
                <a:close/>
              </a:path>
            </a:pathLst>
          </a:custGeom>
        </p:spPr>
      </p:pic>
      <p:pic>
        <p:nvPicPr>
          <p:cNvPr id="11" name="Picture 10">
            <a:extLst>
              <a:ext uri="{FF2B5EF4-FFF2-40B4-BE49-F238E27FC236}">
                <a16:creationId xmlns:a16="http://schemas.microsoft.com/office/drawing/2014/main" id="{5A1E555D-F458-43AA-B5D3-62491678429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9499" r="18042" b="-2"/>
          <a:stretch/>
        </p:blipFill>
        <p:spPr>
          <a:xfrm>
            <a:off x="260819" y="2311448"/>
            <a:ext cx="2516671" cy="2292364"/>
          </a:xfrm>
          <a:custGeom>
            <a:avLst/>
            <a:gdLst>
              <a:gd name="connsiteX0" fmla="*/ 180299 w 3355563"/>
              <a:gd name="connsiteY0" fmla="*/ 0 h 2292364"/>
              <a:gd name="connsiteX1" fmla="*/ 3355563 w 3355563"/>
              <a:gd name="connsiteY1" fmla="*/ 0 h 2292364"/>
              <a:gd name="connsiteX2" fmla="*/ 3013153 w 3355563"/>
              <a:gd name="connsiteY2" fmla="*/ 2292364 h 2292364"/>
              <a:gd name="connsiteX3" fmla="*/ 0 w 3355563"/>
              <a:gd name="connsiteY3" fmla="*/ 2292364 h 2292364"/>
              <a:gd name="connsiteX4" fmla="*/ 0 w 3355563"/>
              <a:gd name="connsiteY4" fmla="*/ 1212444 h 229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563" h="2292364">
                <a:moveTo>
                  <a:pt x="180299" y="0"/>
                </a:moveTo>
                <a:lnTo>
                  <a:pt x="3355563" y="0"/>
                </a:lnTo>
                <a:lnTo>
                  <a:pt x="3013153" y="2292364"/>
                </a:lnTo>
                <a:lnTo>
                  <a:pt x="0" y="2292364"/>
                </a:lnTo>
                <a:lnTo>
                  <a:pt x="0" y="1212444"/>
                </a:lnTo>
                <a:close/>
              </a:path>
            </a:pathLst>
          </a:custGeom>
        </p:spPr>
      </p:pic>
      <p:sp>
        <p:nvSpPr>
          <p:cNvPr id="27" name="Isosceles Triangle 30">
            <a:extLst>
              <a:ext uri="{FF2B5EF4-FFF2-40B4-BE49-F238E27FC236}">
                <a16:creationId xmlns:a16="http://schemas.microsoft.com/office/drawing/2014/main" id="{601DBFE7-59F3-41F8-BC4E-83FB0863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9" name="Straight Connector 28">
            <a:extLst>
              <a:ext uri="{FF2B5EF4-FFF2-40B4-BE49-F238E27FC236}">
                <a16:creationId xmlns:a16="http://schemas.microsoft.com/office/drawing/2014/main" id="{95AC3254-FB46-4BDF-B7F2-2D039653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D6280CF-E187-4C89-97A6-CE354B2775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Isosceles Triangle 30">
            <a:extLst>
              <a:ext uri="{FF2B5EF4-FFF2-40B4-BE49-F238E27FC236}">
                <a16:creationId xmlns:a16="http://schemas.microsoft.com/office/drawing/2014/main" id="{AB636136-2572-47F5-B45E-4AE6AD867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3119418" y="2160589"/>
            <a:ext cx="3836082" cy="3880773"/>
          </a:xfrm>
        </p:spPr>
        <p:txBody>
          <a:bodyPr>
            <a:normAutofit lnSpcReduction="10000"/>
          </a:bodyPr>
          <a:lstStyle/>
          <a:p>
            <a:pPr>
              <a:lnSpc>
                <a:spcPct val="90000"/>
              </a:lnSpc>
            </a:pPr>
            <a:r>
              <a:rPr lang="en-US" sz="1500">
                <a:latin typeface="Trebuchet MS" panose="020B0603020202020204" pitchFamily="34" charset="0"/>
              </a:rPr>
              <a:t>Under Community Engagement</a:t>
            </a:r>
          </a:p>
          <a:p>
            <a:pPr>
              <a:lnSpc>
                <a:spcPct val="90000"/>
              </a:lnSpc>
            </a:pPr>
            <a:r>
              <a:rPr lang="en-US" sz="1500">
                <a:latin typeface="Trebuchet MS" panose="020B0603020202020204" pitchFamily="34" charset="0"/>
              </a:rPr>
              <a:t>Virtual and Mobile Services   </a:t>
            </a:r>
          </a:p>
          <a:p>
            <a:pPr>
              <a:lnSpc>
                <a:spcPct val="90000"/>
              </a:lnSpc>
            </a:pPr>
            <a:r>
              <a:rPr lang="en-US" sz="1500">
                <a:latin typeface="Trebuchet MS" panose="020B0603020202020204" pitchFamily="34" charset="0"/>
              </a:rPr>
              <a:t>11 Librarians with different “target” populations</a:t>
            </a:r>
          </a:p>
          <a:p>
            <a:pPr lvl="1">
              <a:lnSpc>
                <a:spcPct val="90000"/>
              </a:lnSpc>
            </a:pPr>
            <a:r>
              <a:rPr lang="en-US" sz="1500">
                <a:latin typeface="Trebuchet MS" panose="020B0603020202020204" pitchFamily="34" charset="0"/>
              </a:rPr>
              <a:t>Early Literacy, Immigrant and Refugee, Mobile Services, Virtual Services, Rural Communities, Housing Facilities, Transitional and Reentry Populations</a:t>
            </a:r>
          </a:p>
          <a:p>
            <a:pPr>
              <a:lnSpc>
                <a:spcPct val="90000"/>
              </a:lnSpc>
            </a:pPr>
            <a:r>
              <a:rPr lang="en-US" sz="1500">
                <a:latin typeface="Trebuchet MS" panose="020B0603020202020204" pitchFamily="34" charset="0"/>
              </a:rPr>
              <a:t>8 Library Associates</a:t>
            </a:r>
          </a:p>
          <a:p>
            <a:pPr>
              <a:lnSpc>
                <a:spcPct val="90000"/>
              </a:lnSpc>
            </a:pPr>
            <a:r>
              <a:rPr lang="en-US" sz="1500">
                <a:latin typeface="Trebuchet MS" panose="020B0603020202020204" pitchFamily="34" charset="0"/>
              </a:rPr>
              <a:t>3 Vehicles</a:t>
            </a:r>
          </a:p>
          <a:p>
            <a:pPr lvl="1">
              <a:lnSpc>
                <a:spcPct val="90000"/>
              </a:lnSpc>
            </a:pPr>
            <a:r>
              <a:rPr lang="en-US" sz="1500">
                <a:latin typeface="Trebuchet MS" panose="020B0603020202020204" pitchFamily="34" charset="0"/>
              </a:rPr>
              <a:t>Bookmobile</a:t>
            </a:r>
          </a:p>
          <a:p>
            <a:pPr lvl="1">
              <a:lnSpc>
                <a:spcPct val="90000"/>
              </a:lnSpc>
            </a:pPr>
            <a:r>
              <a:rPr lang="en-US" sz="1500">
                <a:latin typeface="Trebuchet MS" panose="020B0603020202020204" pitchFamily="34" charset="0"/>
              </a:rPr>
              <a:t>Lobby Stop Sprinter</a:t>
            </a:r>
          </a:p>
          <a:p>
            <a:pPr lvl="1">
              <a:lnSpc>
                <a:spcPct val="90000"/>
              </a:lnSpc>
            </a:pPr>
            <a:r>
              <a:rPr lang="en-US" sz="1500">
                <a:latin typeface="Trebuchet MS" panose="020B0603020202020204" pitchFamily="34" charset="0"/>
              </a:rPr>
              <a:t>Early Literacy Transit </a:t>
            </a:r>
          </a:p>
        </p:txBody>
      </p:sp>
    </p:spTree>
    <p:extLst>
      <p:ext uri="{BB962C8B-B14F-4D97-AF65-F5344CB8AC3E}">
        <p14:creationId xmlns:p14="http://schemas.microsoft.com/office/powerpoint/2010/main" val="219223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D07BAC-B8EA-450A-8C00-1D3F14761DF7}"/>
              </a:ext>
            </a:extLst>
          </p:cNvPr>
          <p:cNvSpPr>
            <a:spLocks noGrp="1"/>
          </p:cNvSpPr>
          <p:nvPr>
            <p:ph idx="1"/>
          </p:nvPr>
        </p:nvSpPr>
        <p:spPr>
          <a:xfrm>
            <a:off x="-11587" y="1598693"/>
            <a:ext cx="2229524" cy="3880773"/>
          </a:xfrm>
        </p:spPr>
        <p:txBody>
          <a:bodyPr>
            <a:normAutofit/>
          </a:bodyPr>
          <a:lstStyle/>
          <a:p>
            <a:pPr lvl="1">
              <a:buClr>
                <a:srgbClr val="FEA81C"/>
              </a:buClr>
            </a:pPr>
            <a:endParaRPr lang="en-US" dirty="0">
              <a:latin typeface="Trebuchet MS" panose="020B0603020202020204" pitchFamily="34" charset="0"/>
              <a:cs typeface="Times New Roman" panose="02020603050405020304" pitchFamily="18" charset="0"/>
            </a:endParaRPr>
          </a:p>
          <a:p>
            <a:pPr>
              <a:buClr>
                <a:srgbClr val="FEA81C"/>
              </a:buClr>
            </a:pPr>
            <a:endParaRPr lang="en-US" dirty="0">
              <a:latin typeface="Trebuchet MS" panose="020B0603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7BCC883-6509-4F90-A69F-C3FB1FB1FC0E}"/>
              </a:ext>
            </a:extLst>
          </p:cNvPr>
          <p:cNvPicPr>
            <a:picLocks noChangeAspect="1"/>
          </p:cNvPicPr>
          <p:nvPr/>
        </p:nvPicPr>
        <p:blipFill>
          <a:blip r:embed="rId3"/>
          <a:stretch>
            <a:fillRect/>
          </a:stretch>
        </p:blipFill>
        <p:spPr>
          <a:xfrm>
            <a:off x="0" y="0"/>
            <a:ext cx="9144000" cy="5602778"/>
          </a:xfrm>
          <a:prstGeom prst="rect">
            <a:avLst/>
          </a:prstGeom>
        </p:spPr>
      </p:pic>
      <p:pic>
        <p:nvPicPr>
          <p:cNvPr id="9" name="Picture 8">
            <a:extLst>
              <a:ext uri="{FF2B5EF4-FFF2-40B4-BE49-F238E27FC236}">
                <a16:creationId xmlns:a16="http://schemas.microsoft.com/office/drawing/2014/main" id="{C641E49A-18C1-4607-9DB4-79A88CF8EA60}"/>
              </a:ext>
            </a:extLst>
          </p:cNvPr>
          <p:cNvPicPr>
            <a:picLocks noChangeAspect="1"/>
          </p:cNvPicPr>
          <p:nvPr/>
        </p:nvPicPr>
        <p:blipFill>
          <a:blip r:embed="rId4"/>
          <a:stretch>
            <a:fillRect/>
          </a:stretch>
        </p:blipFill>
        <p:spPr>
          <a:xfrm>
            <a:off x="4572000" y="5602778"/>
            <a:ext cx="1762298" cy="1274995"/>
          </a:xfrm>
          <a:prstGeom prst="rect">
            <a:avLst/>
          </a:prstGeom>
        </p:spPr>
      </p:pic>
      <p:pic>
        <p:nvPicPr>
          <p:cNvPr id="10" name="Picture 9">
            <a:extLst>
              <a:ext uri="{FF2B5EF4-FFF2-40B4-BE49-F238E27FC236}">
                <a16:creationId xmlns:a16="http://schemas.microsoft.com/office/drawing/2014/main" id="{477050AA-A3C2-4A04-BCFA-DFDFC8134FB1}"/>
              </a:ext>
            </a:extLst>
          </p:cNvPr>
          <p:cNvPicPr>
            <a:picLocks noChangeAspect="1"/>
          </p:cNvPicPr>
          <p:nvPr/>
        </p:nvPicPr>
        <p:blipFill>
          <a:blip r:embed="rId5"/>
          <a:stretch>
            <a:fillRect/>
          </a:stretch>
        </p:blipFill>
        <p:spPr>
          <a:xfrm>
            <a:off x="-8131" y="5821203"/>
            <a:ext cx="4065872" cy="1036797"/>
          </a:xfrm>
          <a:prstGeom prst="rect">
            <a:avLst/>
          </a:prstGeom>
        </p:spPr>
      </p:pic>
    </p:spTree>
    <p:extLst>
      <p:ext uri="{BB962C8B-B14F-4D97-AF65-F5344CB8AC3E}">
        <p14:creationId xmlns:p14="http://schemas.microsoft.com/office/powerpoint/2010/main" val="2991798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92231-64CD-43D7-B401-DB2506F2B479}"/>
              </a:ext>
            </a:extLst>
          </p:cNvPr>
          <p:cNvSpPr>
            <a:spLocks noGrp="1"/>
          </p:cNvSpPr>
          <p:nvPr>
            <p:ph type="title"/>
          </p:nvPr>
        </p:nvSpPr>
        <p:spPr>
          <a:xfrm>
            <a:off x="628650" y="814647"/>
            <a:ext cx="7886700" cy="992722"/>
          </a:xfrm>
        </p:spPr>
        <p:txBody>
          <a:bodyPr>
            <a:normAutofit/>
          </a:bodyPr>
          <a:lstStyle/>
          <a:p>
            <a:pPr algn="ctr"/>
            <a:r>
              <a:rPr lang="en-US" b="1" dirty="0">
                <a:solidFill>
                  <a:srgbClr val="92D050"/>
                </a:solidFill>
                <a:latin typeface="Trebuchet MS" panose="020B0603020202020204" pitchFamily="34" charset="0"/>
                <a:cs typeface="Times New Roman" panose="02020603050405020304" pitchFamily="18" charset="0"/>
              </a:rPr>
              <a:t>HIPPY</a:t>
            </a:r>
            <a:br>
              <a:rPr lang="en-US" b="1" dirty="0">
                <a:solidFill>
                  <a:srgbClr val="92D050"/>
                </a:solidFill>
                <a:latin typeface="Trebuchet MS" panose="020B0603020202020204" pitchFamily="34" charset="0"/>
                <a:cs typeface="Times New Roman" panose="02020603050405020304" pitchFamily="18" charset="0"/>
              </a:rPr>
            </a:br>
            <a:r>
              <a:rPr lang="en-US" sz="2200" b="1" dirty="0">
                <a:solidFill>
                  <a:srgbClr val="92D050"/>
                </a:solidFill>
                <a:latin typeface="Trebuchet MS" panose="020B0603020202020204" pitchFamily="34" charset="0"/>
                <a:cs typeface="Times New Roman" panose="02020603050405020304" pitchFamily="18" charset="0"/>
              </a:rPr>
              <a:t>What is HIPPY?</a:t>
            </a:r>
            <a:endParaRPr lang="en-US" b="1" dirty="0">
              <a:solidFill>
                <a:srgbClr val="92D050"/>
              </a:solidFill>
              <a:latin typeface="Trebuchet MS" panose="020B0603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D4D7D00-92A7-4354-A56E-2A476EC53917}"/>
              </a:ext>
            </a:extLst>
          </p:cNvPr>
          <p:cNvSpPr>
            <a:spLocks noGrp="1"/>
          </p:cNvSpPr>
          <p:nvPr>
            <p:ph idx="1"/>
          </p:nvPr>
        </p:nvSpPr>
        <p:spPr>
          <a:xfrm>
            <a:off x="628650" y="1807369"/>
            <a:ext cx="7886700" cy="4079080"/>
          </a:xfrm>
        </p:spPr>
        <p:txBody>
          <a:bodyPr>
            <a:normAutofit fontScale="92500"/>
          </a:bodyPr>
          <a:lstStyle/>
          <a:p>
            <a:pPr marL="457200" lvl="1" indent="0">
              <a:buNone/>
            </a:pPr>
            <a:r>
              <a:rPr lang="en-US" sz="2400" b="1" dirty="0">
                <a:latin typeface="Trebuchet MS" panose="020B0603020202020204" pitchFamily="34" charset="0"/>
                <a:cs typeface="Times New Roman" panose="02020603050405020304" pitchFamily="18" charset="0"/>
              </a:rPr>
              <a:t>Home Instruction for Parents of Preschool Youngsters </a:t>
            </a:r>
          </a:p>
          <a:p>
            <a:pPr lvl="2"/>
            <a:r>
              <a:rPr lang="en-US" sz="2000" dirty="0">
                <a:latin typeface="Trebuchet MS" panose="020B0603020202020204" pitchFamily="34" charset="0"/>
                <a:cs typeface="Times New Roman" panose="02020603050405020304" pitchFamily="18" charset="0"/>
              </a:rPr>
              <a:t>Originated in Israel 1965 </a:t>
            </a:r>
          </a:p>
          <a:p>
            <a:pPr lvl="2"/>
            <a:r>
              <a:rPr lang="en-US" sz="2000" dirty="0">
                <a:latin typeface="Trebuchet MS" panose="020B0603020202020204" pitchFamily="34" charset="0"/>
                <a:cs typeface="Times New Roman" panose="02020603050405020304" pitchFamily="18" charset="0"/>
              </a:rPr>
              <a:t>Moved to the US in 1985</a:t>
            </a:r>
          </a:p>
          <a:p>
            <a:pPr lvl="2"/>
            <a:r>
              <a:rPr lang="en-US" sz="2000" dirty="0">
                <a:latin typeface="Trebuchet MS" panose="020B0603020202020204" pitchFamily="34" charset="0"/>
                <a:cs typeface="Times New Roman" panose="02020603050405020304" pitchFamily="18" charset="0"/>
              </a:rPr>
              <a:t>Now has 155 sites across the country and is in 8 countries. </a:t>
            </a:r>
          </a:p>
          <a:p>
            <a:pPr lvl="3"/>
            <a:r>
              <a:rPr lang="en-US" sz="1800" dirty="0">
                <a:latin typeface="Trebuchet MS" panose="020B0603020202020204" pitchFamily="34" charset="0"/>
                <a:cs typeface="Times New Roman" panose="02020603050405020304" pitchFamily="18" charset="0"/>
              </a:rPr>
              <a:t>Colorado has 8 sites and a regional “state” site</a:t>
            </a:r>
          </a:p>
          <a:p>
            <a:pPr lvl="1"/>
            <a:r>
              <a:rPr lang="en-US" sz="2200" dirty="0">
                <a:latin typeface="Trebuchet MS" panose="020B0603020202020204" pitchFamily="34" charset="0"/>
                <a:cs typeface="Times New Roman" panose="02020603050405020304" pitchFamily="18" charset="0"/>
              </a:rPr>
              <a:t>Weld County </a:t>
            </a:r>
          </a:p>
          <a:p>
            <a:pPr lvl="2"/>
            <a:r>
              <a:rPr lang="en-US" sz="2000" dirty="0">
                <a:latin typeface="Trebuchet MS" panose="020B0603020202020204" pitchFamily="34" charset="0"/>
                <a:cs typeface="Times New Roman" panose="02020603050405020304" pitchFamily="18" charset="0"/>
              </a:rPr>
              <a:t>2012 started with a demographic survey of county</a:t>
            </a:r>
          </a:p>
          <a:p>
            <a:pPr lvl="2"/>
            <a:r>
              <a:rPr lang="en-US" sz="2000" dirty="0">
                <a:latin typeface="Trebuchet MS" panose="020B0603020202020204" pitchFamily="34" charset="0"/>
                <a:cs typeface="Times New Roman" panose="02020603050405020304" pitchFamily="18" charset="0"/>
              </a:rPr>
              <a:t>Based on data, multilingual and multicultural team was a must </a:t>
            </a:r>
          </a:p>
        </p:txBody>
      </p:sp>
      <p:pic>
        <p:nvPicPr>
          <p:cNvPr id="6" name="Picture 5">
            <a:extLst>
              <a:ext uri="{FF2B5EF4-FFF2-40B4-BE49-F238E27FC236}">
                <a16:creationId xmlns:a16="http://schemas.microsoft.com/office/drawing/2014/main" id="{714A84E9-9115-4AB8-AE15-90768B4A3383}"/>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121695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09599" y="771659"/>
            <a:ext cx="7886700" cy="1144588"/>
          </a:xfrm>
        </p:spPr>
        <p:txBody>
          <a:bodyPr>
            <a:normAutofit/>
          </a:bodyPr>
          <a:lstStyle/>
          <a:p>
            <a:pPr algn="ctr"/>
            <a:r>
              <a:rPr lang="en-US" b="1" dirty="0">
                <a:solidFill>
                  <a:srgbClr val="92D050"/>
                </a:solidFill>
                <a:latin typeface="Trebuchet MS" panose="020B0603020202020204" pitchFamily="34" charset="0"/>
              </a:rPr>
              <a:t>HIPPY</a:t>
            </a:r>
            <a:br>
              <a:rPr lang="en-US" b="1" dirty="0">
                <a:solidFill>
                  <a:srgbClr val="92D050"/>
                </a:solidFill>
                <a:latin typeface="Trebuchet MS" panose="020B0603020202020204" pitchFamily="34" charset="0"/>
              </a:rPr>
            </a:br>
            <a:r>
              <a:rPr lang="en-US" sz="2200" b="1" dirty="0">
                <a:solidFill>
                  <a:srgbClr val="92D050"/>
                </a:solidFill>
                <a:latin typeface="Trebuchet MS" panose="020B0603020202020204" pitchFamily="34" charset="0"/>
              </a:rPr>
              <a:t>What do they do?</a:t>
            </a:r>
          </a:p>
        </p:txBody>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609599" y="2160590"/>
            <a:ext cx="7886700" cy="3725860"/>
          </a:xfrm>
        </p:spPr>
        <p:txBody>
          <a:bodyPr/>
          <a:lstStyle/>
          <a:p>
            <a:r>
              <a:rPr lang="en-US" sz="2000" dirty="0">
                <a:latin typeface="Trebuchet MS" panose="020B0603020202020204" pitchFamily="34" charset="0"/>
              </a:rPr>
              <a:t>Deliver home instruction to parents in underserved communities.</a:t>
            </a:r>
          </a:p>
          <a:p>
            <a:pPr lvl="1"/>
            <a:r>
              <a:rPr lang="en-US" sz="1800" dirty="0">
                <a:latin typeface="Trebuchet MS" panose="020B0603020202020204" pitchFamily="34" charset="0"/>
              </a:rPr>
              <a:t>Build own case load via recruitment</a:t>
            </a:r>
          </a:p>
          <a:p>
            <a:pPr lvl="1"/>
            <a:r>
              <a:rPr lang="en-US" sz="1800" dirty="0">
                <a:latin typeface="Trebuchet MS" panose="020B0603020202020204" pitchFamily="34" charset="0"/>
              </a:rPr>
              <a:t>Do not work directly with children</a:t>
            </a:r>
          </a:p>
          <a:p>
            <a:r>
              <a:rPr lang="en-US" sz="2000" dirty="0">
                <a:latin typeface="Trebuchet MS" panose="020B0603020202020204" pitchFamily="34" charset="0"/>
              </a:rPr>
              <a:t>Teach literacy skills and provide resources</a:t>
            </a:r>
          </a:p>
          <a:p>
            <a:r>
              <a:rPr lang="en-US" sz="2000" dirty="0">
                <a:latin typeface="Trebuchet MS" panose="020B0603020202020204" pitchFamily="34" charset="0"/>
              </a:rPr>
              <a:t>Bring families into the community when possible</a:t>
            </a:r>
          </a:p>
          <a:p>
            <a:r>
              <a:rPr lang="en-US" sz="2000" dirty="0">
                <a:latin typeface="Trebuchet MS" panose="020B0603020202020204" pitchFamily="34" charset="0"/>
              </a:rPr>
              <a:t>Serves as career training for the Visitors</a:t>
            </a:r>
          </a:p>
          <a:p>
            <a:r>
              <a:rPr lang="en-US" sz="2000" dirty="0">
                <a:latin typeface="Trebuchet MS" panose="020B0603020202020204" pitchFamily="34" charset="0"/>
              </a:rPr>
              <a:t>Partner with organizations to offer volunteer service hours </a:t>
            </a:r>
          </a:p>
          <a:p>
            <a:endParaRPr lang="en-US" dirty="0">
              <a:latin typeface="Trebuchet MS" panose="020B0603020202020204" pitchFamily="34" charset="0"/>
            </a:endParaRPr>
          </a:p>
          <a:p>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5173790D-337A-45D1-A232-6A0CA22E3443}"/>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1818643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09599" y="771659"/>
            <a:ext cx="7886700" cy="1144588"/>
          </a:xfrm>
        </p:spPr>
        <p:txBody>
          <a:bodyPr>
            <a:normAutofit/>
          </a:bodyPr>
          <a:lstStyle/>
          <a:p>
            <a:pPr algn="ctr"/>
            <a:r>
              <a:rPr lang="en-US" b="1" dirty="0">
                <a:solidFill>
                  <a:srgbClr val="92D050"/>
                </a:solidFill>
                <a:latin typeface="Trebuchet MS" panose="020B0603020202020204" pitchFamily="34" charset="0"/>
              </a:rPr>
              <a:t>HIPPY</a:t>
            </a:r>
            <a:br>
              <a:rPr lang="en-US" b="1" dirty="0">
                <a:solidFill>
                  <a:srgbClr val="92D050"/>
                </a:solidFill>
                <a:latin typeface="Trebuchet MS" panose="020B0603020202020204" pitchFamily="34" charset="0"/>
              </a:rPr>
            </a:br>
            <a:r>
              <a:rPr lang="en-US" sz="2200" b="1" dirty="0">
                <a:solidFill>
                  <a:srgbClr val="92D050"/>
                </a:solidFill>
                <a:latin typeface="Trebuchet MS" panose="020B0603020202020204" pitchFamily="34" charset="0"/>
              </a:rPr>
              <a:t>Who are they?</a:t>
            </a:r>
          </a:p>
        </p:txBody>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609599" y="2160590"/>
            <a:ext cx="7886700" cy="3725860"/>
          </a:xfrm>
        </p:spPr>
        <p:txBody>
          <a:bodyPr/>
          <a:lstStyle/>
          <a:p>
            <a:r>
              <a:rPr lang="en-US" sz="2400" dirty="0">
                <a:latin typeface="Trebuchet MS" panose="020B0603020202020204" pitchFamily="34" charset="0"/>
              </a:rPr>
              <a:t>AmeriCorps Volunteers </a:t>
            </a:r>
          </a:p>
          <a:p>
            <a:pPr lvl="1"/>
            <a:r>
              <a:rPr lang="en-US" sz="2000" dirty="0">
                <a:latin typeface="Trebuchet MS" panose="020B0603020202020204" pitchFamily="34" charset="0"/>
              </a:rPr>
              <a:t>Hired through North Range Behavioral Health</a:t>
            </a:r>
          </a:p>
          <a:p>
            <a:pPr lvl="1"/>
            <a:r>
              <a:rPr lang="en-US" sz="2000" dirty="0">
                <a:latin typeface="Trebuchet MS" panose="020B0603020202020204" pitchFamily="34" charset="0"/>
              </a:rPr>
              <a:t>Many Visitors are previous service recipients </a:t>
            </a:r>
          </a:p>
          <a:p>
            <a:pPr lvl="1"/>
            <a:r>
              <a:rPr lang="en-US" sz="2000" dirty="0">
                <a:latin typeface="Trebuchet MS" panose="020B0603020202020204" pitchFamily="34" charset="0"/>
              </a:rPr>
              <a:t>Must have multilingual or cultural competence skill </a:t>
            </a:r>
          </a:p>
          <a:p>
            <a:pPr lvl="1"/>
            <a:r>
              <a:rPr lang="en-US" sz="2000" dirty="0">
                <a:latin typeface="Trebuchet MS" panose="020B0603020202020204" pitchFamily="34" charset="0"/>
              </a:rPr>
              <a:t>Often move into education fields after service </a:t>
            </a:r>
          </a:p>
          <a:p>
            <a:pPr lvl="1"/>
            <a:r>
              <a:rPr lang="en-US" sz="2000" dirty="0">
                <a:latin typeface="Trebuchet MS" panose="020B0603020202020204" pitchFamily="34" charset="0"/>
              </a:rPr>
              <a:t>Members of these underrepresented communities!</a:t>
            </a:r>
          </a:p>
          <a:p>
            <a:endParaRPr lang="en-US" dirty="0">
              <a:latin typeface="Trebuchet MS" panose="020B0603020202020204" pitchFamily="34" charset="0"/>
            </a:endParaRPr>
          </a:p>
          <a:p>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5173790D-337A-45D1-A232-6A0CA22E3443}"/>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1494812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09599" y="771659"/>
            <a:ext cx="7886700" cy="1144588"/>
          </a:xfrm>
        </p:spPr>
        <p:txBody>
          <a:bodyPr/>
          <a:lstStyle/>
          <a:p>
            <a:pPr algn="ctr"/>
            <a:r>
              <a:rPr lang="en-US" b="1" dirty="0">
                <a:solidFill>
                  <a:srgbClr val="92D050"/>
                </a:solidFill>
                <a:latin typeface="Trebuchet MS" panose="020B0603020202020204" pitchFamily="34" charset="0"/>
              </a:rPr>
              <a:t>Partnership</a:t>
            </a:r>
          </a:p>
        </p:txBody>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609599" y="1916247"/>
            <a:ext cx="7886700" cy="3970204"/>
          </a:xfrm>
        </p:spPr>
        <p:txBody>
          <a:bodyPr>
            <a:normAutofit/>
          </a:bodyPr>
          <a:lstStyle/>
          <a:p>
            <a:r>
              <a:rPr lang="en-US" sz="2000" dirty="0">
                <a:latin typeface="Trebuchet MS" panose="020B0603020202020204" pitchFamily="34" charset="0"/>
              </a:rPr>
              <a:t>Is a unique partnership in Colorado</a:t>
            </a:r>
          </a:p>
          <a:p>
            <a:pPr lvl="1"/>
            <a:r>
              <a:rPr lang="en-US" sz="1800" dirty="0">
                <a:latin typeface="Trebuchet MS" panose="020B0603020202020204" pitchFamily="34" charset="0"/>
              </a:rPr>
              <a:t>Libraries are often on the radar for recommendations</a:t>
            </a:r>
          </a:p>
          <a:p>
            <a:r>
              <a:rPr lang="en-US" sz="2000" dirty="0">
                <a:latin typeface="Trebuchet MS" panose="020B0603020202020204" pitchFamily="34" charset="0"/>
              </a:rPr>
              <a:t>HIPPY Visitors offer families information, resources, and publicity about the library</a:t>
            </a:r>
          </a:p>
          <a:p>
            <a:r>
              <a:rPr lang="en-US" sz="2000" dirty="0">
                <a:latin typeface="Trebuchet MS" panose="020B0603020202020204" pitchFamily="34" charset="0"/>
              </a:rPr>
              <a:t>HIPPY Visitors have trust with their communities</a:t>
            </a:r>
          </a:p>
          <a:p>
            <a:r>
              <a:rPr lang="en-US" sz="2000" dirty="0">
                <a:latin typeface="Trebuchet MS" panose="020B0603020202020204" pitchFamily="34" charset="0"/>
              </a:rPr>
              <a:t>Library has free resources for parents and families </a:t>
            </a:r>
          </a:p>
          <a:p>
            <a:r>
              <a:rPr lang="en-US" sz="2000" dirty="0" err="1">
                <a:latin typeface="Trebuchet MS" panose="020B0603020202020204" pitchFamily="34" charset="0"/>
              </a:rPr>
              <a:t>Storytimes</a:t>
            </a:r>
            <a:r>
              <a:rPr lang="en-US" sz="2000" dirty="0">
                <a:latin typeface="Trebuchet MS" panose="020B0603020202020204" pitchFamily="34" charset="0"/>
              </a:rPr>
              <a:t>, cultural exchanges, and volunteer opportunities </a:t>
            </a:r>
          </a:p>
          <a:p>
            <a:r>
              <a:rPr lang="en-US" sz="2000" dirty="0">
                <a:latin typeface="Trebuchet MS" panose="020B0603020202020204" pitchFamily="34" charset="0"/>
              </a:rPr>
              <a:t>Language skills</a:t>
            </a:r>
          </a:p>
        </p:txBody>
      </p:sp>
      <p:pic>
        <p:nvPicPr>
          <p:cNvPr id="6" name="Picture 5">
            <a:extLst>
              <a:ext uri="{FF2B5EF4-FFF2-40B4-BE49-F238E27FC236}">
                <a16:creationId xmlns:a16="http://schemas.microsoft.com/office/drawing/2014/main" id="{5173790D-337A-45D1-A232-6A0CA22E3443}"/>
              </a:ext>
            </a:extLst>
          </p:cNvPr>
          <p:cNvPicPr>
            <a:picLocks noChangeAspect="1"/>
          </p:cNvPicPr>
          <p:nvPr/>
        </p:nvPicPr>
        <p:blipFill>
          <a:blip r:embed="rId2"/>
          <a:stretch>
            <a:fillRect/>
          </a:stretch>
        </p:blipFill>
        <p:spPr>
          <a:xfrm>
            <a:off x="0" y="5886450"/>
            <a:ext cx="3810000" cy="971550"/>
          </a:xfrm>
          <a:prstGeom prst="rect">
            <a:avLst/>
          </a:prstGeom>
        </p:spPr>
      </p:pic>
    </p:spTree>
    <p:extLst>
      <p:ext uri="{BB962C8B-B14F-4D97-AF65-F5344CB8AC3E}">
        <p14:creationId xmlns:p14="http://schemas.microsoft.com/office/powerpoint/2010/main" val="14999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3C47-EEF1-49A5-BE30-691D92A92FE0}"/>
              </a:ext>
            </a:extLst>
          </p:cNvPr>
          <p:cNvSpPr>
            <a:spLocks noGrp="1"/>
          </p:cNvSpPr>
          <p:nvPr>
            <p:ph type="title"/>
          </p:nvPr>
        </p:nvSpPr>
        <p:spPr>
          <a:xfrm>
            <a:off x="628650" y="881150"/>
            <a:ext cx="7886700" cy="926220"/>
          </a:xfrm>
        </p:spPr>
        <p:txBody>
          <a:bodyPr/>
          <a:lstStyle/>
          <a:p>
            <a:pPr algn="ctr"/>
            <a:r>
              <a:rPr lang="en-US" b="1" dirty="0">
                <a:solidFill>
                  <a:srgbClr val="92D050"/>
                </a:solidFill>
                <a:latin typeface="Trebuchet MS" panose="020B0603020202020204" pitchFamily="34" charset="0"/>
                <a:cs typeface="Times New Roman" panose="02020603050405020304" pitchFamily="18" charset="0"/>
              </a:rPr>
              <a:t>Partnership History</a:t>
            </a:r>
          </a:p>
        </p:txBody>
      </p:sp>
      <p:sp>
        <p:nvSpPr>
          <p:cNvPr id="3" name="Content Placeholder 2">
            <a:extLst>
              <a:ext uri="{FF2B5EF4-FFF2-40B4-BE49-F238E27FC236}">
                <a16:creationId xmlns:a16="http://schemas.microsoft.com/office/drawing/2014/main" id="{001A8CA7-DEDD-44A0-A808-C4A5F3EE5A82}"/>
              </a:ext>
            </a:extLst>
          </p:cNvPr>
          <p:cNvSpPr>
            <a:spLocks noGrp="1"/>
          </p:cNvSpPr>
          <p:nvPr>
            <p:ph idx="1"/>
          </p:nvPr>
        </p:nvSpPr>
        <p:spPr>
          <a:xfrm>
            <a:off x="628650" y="1807370"/>
            <a:ext cx="7886700" cy="4079080"/>
          </a:xfrm>
        </p:spPr>
        <p:txBody>
          <a:bodyPr/>
          <a:lstStyle/>
          <a:p>
            <a:r>
              <a:rPr lang="en-US" dirty="0">
                <a:latin typeface="Trebuchet MS" panose="020B0603020202020204" pitchFamily="34" charset="0"/>
                <a:cs typeface="Times New Roman" panose="02020603050405020304" pitchFamily="18" charset="0"/>
              </a:rPr>
              <a:t>Began as a grant to get 1000BBK information and resources into the hands of hard to reach communities in 2017</a:t>
            </a:r>
          </a:p>
          <a:p>
            <a:r>
              <a:rPr lang="en-US" dirty="0">
                <a:latin typeface="Trebuchet MS" panose="020B0603020202020204" pitchFamily="34" charset="0"/>
                <a:cs typeface="Times New Roman" panose="02020603050405020304" pitchFamily="18" charset="0"/>
              </a:rPr>
              <a:t>In 2018 Multilingual Storytime began via Buell Foundation Grant </a:t>
            </a:r>
          </a:p>
          <a:p>
            <a:pPr lvl="1"/>
            <a:r>
              <a:rPr lang="en-US" dirty="0">
                <a:latin typeface="Trebuchet MS" panose="020B0603020202020204" pitchFamily="34" charset="0"/>
                <a:cs typeface="Times New Roman" panose="02020603050405020304" pitchFamily="18" charset="0"/>
              </a:rPr>
              <a:t>Offer 12-16 </a:t>
            </a:r>
            <a:r>
              <a:rPr lang="en-US" dirty="0" err="1">
                <a:latin typeface="Trebuchet MS" panose="020B0603020202020204" pitchFamily="34" charset="0"/>
                <a:cs typeface="Times New Roman" panose="02020603050405020304" pitchFamily="18" charset="0"/>
              </a:rPr>
              <a:t>storytimes</a:t>
            </a:r>
            <a:r>
              <a:rPr lang="en-US" dirty="0">
                <a:latin typeface="Trebuchet MS" panose="020B0603020202020204" pitchFamily="34" charset="0"/>
                <a:cs typeface="Times New Roman" panose="02020603050405020304" pitchFamily="18" charset="0"/>
              </a:rPr>
              <a:t> and had to be in 3 or 4 languages</a:t>
            </a:r>
          </a:p>
          <a:p>
            <a:pPr lvl="1"/>
            <a:r>
              <a:rPr lang="en-US" dirty="0">
                <a:latin typeface="Trebuchet MS" panose="020B0603020202020204" pitchFamily="34" charset="0"/>
                <a:cs typeface="Times New Roman" panose="02020603050405020304" pitchFamily="18" charset="0"/>
              </a:rPr>
              <a:t>We did 14 in 2018</a:t>
            </a:r>
          </a:p>
          <a:p>
            <a:pPr lvl="2"/>
            <a:r>
              <a:rPr lang="en-US" dirty="0">
                <a:latin typeface="Trebuchet MS" panose="020B0603020202020204" pitchFamily="34" charset="0"/>
                <a:cs typeface="Times New Roman" panose="02020603050405020304" pitchFamily="18" charset="0"/>
              </a:rPr>
              <a:t>Rohingya, Burmese, Somali, Spanish, and ASL.</a:t>
            </a:r>
          </a:p>
          <a:p>
            <a:r>
              <a:rPr lang="en-US" dirty="0">
                <a:latin typeface="Trebuchet MS" panose="020B0603020202020204" pitchFamily="34" charset="0"/>
                <a:cs typeface="Times New Roman" panose="02020603050405020304" pitchFamily="18" charset="0"/>
              </a:rPr>
              <a:t>HIPPY packets and resources about the library </a:t>
            </a:r>
          </a:p>
          <a:p>
            <a:r>
              <a:rPr lang="en-US" dirty="0">
                <a:latin typeface="Trebuchet MS" panose="020B0603020202020204" pitchFamily="34" charset="0"/>
                <a:cs typeface="Times New Roman" panose="02020603050405020304" pitchFamily="18" charset="0"/>
              </a:rPr>
              <a:t>More Multilingual </a:t>
            </a:r>
            <a:r>
              <a:rPr lang="en-US" dirty="0" err="1">
                <a:latin typeface="Trebuchet MS" panose="020B0603020202020204" pitchFamily="34" charset="0"/>
                <a:cs typeface="Times New Roman" panose="02020603050405020304" pitchFamily="18" charset="0"/>
              </a:rPr>
              <a:t>Storytimes</a:t>
            </a:r>
            <a:r>
              <a:rPr lang="en-US" dirty="0">
                <a:latin typeface="Trebuchet MS" panose="020B0603020202020204" pitchFamily="34" charset="0"/>
                <a:cs typeface="Times New Roman" panose="02020603050405020304" pitchFamily="18" charset="0"/>
              </a:rPr>
              <a:t> in more languages </a:t>
            </a:r>
          </a:p>
          <a:p>
            <a:r>
              <a:rPr lang="en-US" dirty="0">
                <a:latin typeface="Trebuchet MS" panose="020B0603020202020204" pitchFamily="34" charset="0"/>
                <a:cs typeface="Times New Roman" panose="02020603050405020304" pitchFamily="18" charset="0"/>
              </a:rPr>
              <a:t>Brought in HIPPY for 2018 and 2019 volunteer projects </a:t>
            </a:r>
          </a:p>
          <a:p>
            <a:r>
              <a:rPr lang="en-US" dirty="0">
                <a:latin typeface="Trebuchet MS" panose="020B0603020202020204" pitchFamily="34" charset="0"/>
                <a:cs typeface="Times New Roman" panose="02020603050405020304" pitchFamily="18" charset="0"/>
              </a:rPr>
              <a:t>Seeking to expand collaboration efforts</a:t>
            </a:r>
          </a:p>
        </p:txBody>
      </p:sp>
      <p:pic>
        <p:nvPicPr>
          <p:cNvPr id="6" name="Picture 5">
            <a:extLst>
              <a:ext uri="{FF2B5EF4-FFF2-40B4-BE49-F238E27FC236}">
                <a16:creationId xmlns:a16="http://schemas.microsoft.com/office/drawing/2014/main" id="{40951EE7-211C-43A6-B06B-5A95EEA6C6F7}"/>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143422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49" y="861089"/>
            <a:ext cx="7886700" cy="1144588"/>
          </a:xfrm>
        </p:spPr>
        <p:txBody>
          <a:bodyPr/>
          <a:lstStyle/>
          <a:p>
            <a:pPr algn="ctr"/>
            <a:r>
              <a:rPr lang="en-US" b="1" dirty="0">
                <a:solidFill>
                  <a:srgbClr val="92D050"/>
                </a:solidFill>
                <a:latin typeface="Trebuchet MS" panose="020B0603020202020204" pitchFamily="34" charset="0"/>
              </a:rPr>
              <a:t>Feedback from HIPPY Visitors </a:t>
            </a:r>
          </a:p>
        </p:txBody>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628649" y="2005677"/>
            <a:ext cx="7886699" cy="3880773"/>
          </a:xfrm>
        </p:spPr>
        <p:txBody>
          <a:bodyPr/>
          <a:lstStyle/>
          <a:p>
            <a:r>
              <a:rPr lang="en-US" dirty="0">
                <a:latin typeface="Trebuchet MS" panose="020B0603020202020204" pitchFamily="34" charset="0"/>
              </a:rPr>
              <a:t>Offering “behind the scenes” tours for underserved community members into libraries, admin facilities, or circulation centers</a:t>
            </a:r>
          </a:p>
          <a:p>
            <a:r>
              <a:rPr lang="en-US" dirty="0">
                <a:latin typeface="Trebuchet MS" panose="020B0603020202020204" pitchFamily="34" charset="0"/>
              </a:rPr>
              <a:t>Collaboration for offsite program and service sites</a:t>
            </a:r>
          </a:p>
          <a:p>
            <a:r>
              <a:rPr lang="en-US" dirty="0">
                <a:latin typeface="Trebuchet MS" panose="020B0603020202020204" pitchFamily="34" charset="0"/>
              </a:rPr>
              <a:t>Only give publicity they</a:t>
            </a:r>
            <a:r>
              <a:rPr lang="en-US" i="1" dirty="0">
                <a:latin typeface="Trebuchet MS" panose="020B0603020202020204" pitchFamily="34" charset="0"/>
              </a:rPr>
              <a:t> </a:t>
            </a:r>
            <a:r>
              <a:rPr lang="en-US" i="1" u="sng" dirty="0">
                <a:latin typeface="Trebuchet MS" panose="020B0603020202020204" pitchFamily="34" charset="0"/>
              </a:rPr>
              <a:t>know about </a:t>
            </a:r>
            <a:endParaRPr lang="en-US" u="sng" dirty="0">
              <a:latin typeface="Trebuchet MS" panose="020B0603020202020204" pitchFamily="34" charset="0"/>
            </a:endParaRPr>
          </a:p>
          <a:p>
            <a:r>
              <a:rPr lang="en-US" i="1" dirty="0">
                <a:latin typeface="Trebuchet MS" panose="020B0603020202020204" pitchFamily="34" charset="0"/>
              </a:rPr>
              <a:t> </a:t>
            </a:r>
            <a:r>
              <a:rPr lang="en-US" dirty="0">
                <a:latin typeface="Trebuchet MS" panose="020B0603020202020204" pitchFamily="34" charset="0"/>
              </a:rPr>
              <a:t>Host HIPPY Graduations for families</a:t>
            </a:r>
          </a:p>
          <a:p>
            <a:r>
              <a:rPr lang="en-US" dirty="0">
                <a:latin typeface="Trebuchet MS" panose="020B0603020202020204" pitchFamily="34" charset="0"/>
              </a:rPr>
              <a:t>Offer several </a:t>
            </a:r>
            <a:r>
              <a:rPr lang="en-US" dirty="0" err="1">
                <a:latin typeface="Trebuchet MS" panose="020B0603020202020204" pitchFamily="34" charset="0"/>
              </a:rPr>
              <a:t>storytimes</a:t>
            </a:r>
            <a:r>
              <a:rPr lang="en-US" dirty="0">
                <a:latin typeface="Trebuchet MS" panose="020B0603020202020204" pitchFamily="34" charset="0"/>
              </a:rPr>
              <a:t> in a week for families with time constraints </a:t>
            </a:r>
          </a:p>
          <a:p>
            <a:r>
              <a:rPr lang="en-US" dirty="0">
                <a:latin typeface="Trebuchet MS" panose="020B0603020202020204" pitchFamily="34" charset="0"/>
              </a:rPr>
              <a:t>Supply visitors with questionnaire</a:t>
            </a:r>
          </a:p>
          <a:p>
            <a:pPr lvl="1"/>
            <a:r>
              <a:rPr lang="en-US" dirty="0">
                <a:latin typeface="Trebuchet MS" panose="020B0603020202020204" pitchFamily="34" charset="0"/>
              </a:rPr>
              <a:t> “What would you like to see at your library”</a:t>
            </a:r>
          </a:p>
          <a:p>
            <a:r>
              <a:rPr lang="en-US" dirty="0">
                <a:latin typeface="Trebuchet MS" panose="020B0603020202020204" pitchFamily="34" charset="0"/>
              </a:rPr>
              <a:t>Songs or rhymes in addition to stories</a:t>
            </a:r>
          </a:p>
        </p:txBody>
      </p:sp>
      <p:pic>
        <p:nvPicPr>
          <p:cNvPr id="6" name="Picture 5">
            <a:extLst>
              <a:ext uri="{FF2B5EF4-FFF2-40B4-BE49-F238E27FC236}">
                <a16:creationId xmlns:a16="http://schemas.microsoft.com/office/drawing/2014/main" id="{05B1A2E7-49F1-4A26-B8BA-0AA5D6AEA855}"/>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267726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9989-7649-4220-B103-2DECEEEBADF1}"/>
              </a:ext>
            </a:extLst>
          </p:cNvPr>
          <p:cNvSpPr>
            <a:spLocks noGrp="1"/>
          </p:cNvSpPr>
          <p:nvPr>
            <p:ph type="title"/>
          </p:nvPr>
        </p:nvSpPr>
        <p:spPr>
          <a:xfrm>
            <a:off x="609599" y="816637"/>
            <a:ext cx="7886700" cy="1027603"/>
          </a:xfrm>
        </p:spPr>
        <p:txBody>
          <a:bodyPr>
            <a:normAutofit/>
          </a:bodyPr>
          <a:lstStyle/>
          <a:p>
            <a:pPr algn="ctr"/>
            <a:r>
              <a:rPr lang="en-US" b="1" dirty="0">
                <a:solidFill>
                  <a:srgbClr val="92D050"/>
                </a:solidFill>
                <a:latin typeface="Trebuchet MS" panose="020B0603020202020204" pitchFamily="34" charset="0"/>
              </a:rPr>
              <a:t>Background </a:t>
            </a:r>
          </a:p>
        </p:txBody>
      </p:sp>
      <p:sp>
        <p:nvSpPr>
          <p:cNvPr id="3" name="Content Placeholder 2">
            <a:extLst>
              <a:ext uri="{FF2B5EF4-FFF2-40B4-BE49-F238E27FC236}">
                <a16:creationId xmlns:a16="http://schemas.microsoft.com/office/drawing/2014/main" id="{1ABF083B-0310-4EC3-A8A6-0C9ED28C97F9}"/>
              </a:ext>
            </a:extLst>
          </p:cNvPr>
          <p:cNvSpPr>
            <a:spLocks noGrp="1"/>
          </p:cNvSpPr>
          <p:nvPr>
            <p:ph idx="1"/>
          </p:nvPr>
        </p:nvSpPr>
        <p:spPr>
          <a:xfrm>
            <a:off x="609599" y="1844241"/>
            <a:ext cx="7886700" cy="4042210"/>
          </a:xfrm>
        </p:spPr>
        <p:txBody>
          <a:bodyPr/>
          <a:lstStyle/>
          <a:p>
            <a:r>
              <a:rPr lang="en-US" dirty="0">
                <a:latin typeface="Trebuchet MS" panose="020B0603020202020204" pitchFamily="34" charset="0"/>
              </a:rPr>
              <a:t>Christina Hernandez</a:t>
            </a:r>
          </a:p>
          <a:p>
            <a:pPr lvl="1"/>
            <a:r>
              <a:rPr lang="en-US" dirty="0">
                <a:latin typeface="Trebuchet MS" panose="020B0603020202020204" pitchFamily="34" charset="0"/>
              </a:rPr>
              <a:t>Outreach Librarian </a:t>
            </a:r>
          </a:p>
          <a:p>
            <a:pPr lvl="2"/>
            <a:r>
              <a:rPr lang="en-US" dirty="0">
                <a:latin typeface="Trebuchet MS" panose="020B0603020202020204" pitchFamily="34" charset="0"/>
              </a:rPr>
              <a:t>Immigrant, Refugee, and International Communities</a:t>
            </a:r>
          </a:p>
          <a:p>
            <a:pPr lvl="2"/>
            <a:r>
              <a:rPr lang="en-US" dirty="0">
                <a:latin typeface="Trebuchet MS" panose="020B0603020202020204" pitchFamily="34" charset="0"/>
                <a:hlinkClick r:id="rId2"/>
              </a:rPr>
              <a:t>c</a:t>
            </a:r>
            <a:r>
              <a:rPr lang="en-US" dirty="0">
                <a:latin typeface="Trebuchet MS" panose="020B0603020202020204" pitchFamily="34" charset="0"/>
                <a:hlinkClick r:id="rId2"/>
              </a:rPr>
              <a:t>hernandez@highplains.us</a:t>
            </a:r>
            <a:r>
              <a:rPr lang="en-US" dirty="0">
                <a:latin typeface="Trebuchet MS" panose="020B0603020202020204" pitchFamily="34" charset="0"/>
              </a:rPr>
              <a:t>	</a:t>
            </a:r>
          </a:p>
          <a:p>
            <a:pPr lvl="1"/>
            <a:endParaRPr lang="en-US" dirty="0">
              <a:latin typeface="Trebuchet MS" panose="020B0603020202020204" pitchFamily="34" charset="0"/>
            </a:endParaRPr>
          </a:p>
          <a:p>
            <a:pPr lvl="1"/>
            <a:r>
              <a:rPr lang="en-US" dirty="0">
                <a:latin typeface="Trebuchet MS" panose="020B0603020202020204" pitchFamily="34" charset="0"/>
              </a:rPr>
              <a:t>Developed this partnership and coordinates the Multilingual </a:t>
            </a:r>
            <a:r>
              <a:rPr lang="en-US" dirty="0" err="1">
                <a:latin typeface="Trebuchet MS" panose="020B0603020202020204" pitchFamily="34" charset="0"/>
              </a:rPr>
              <a:t>Sorytimes</a:t>
            </a:r>
            <a:r>
              <a:rPr lang="en-US" dirty="0">
                <a:latin typeface="Trebuchet MS" panose="020B0603020202020204" pitchFamily="34" charset="0"/>
              </a:rPr>
              <a:t> offsite in community education centers, libraries, and schools.</a:t>
            </a:r>
          </a:p>
          <a:p>
            <a:pPr lvl="1"/>
            <a:r>
              <a:rPr lang="en-US" dirty="0">
                <a:latin typeface="Trebuchet MS" panose="020B0603020202020204" pitchFamily="34" charset="0"/>
              </a:rPr>
              <a:t>Facilitates, preps, and delivers </a:t>
            </a:r>
            <a:r>
              <a:rPr lang="en-US" dirty="0" err="1">
                <a:latin typeface="Trebuchet MS" panose="020B0603020202020204" pitchFamily="34" charset="0"/>
              </a:rPr>
              <a:t>storytimes</a:t>
            </a:r>
            <a:endParaRPr lang="en-US" dirty="0">
              <a:latin typeface="Trebuchet MS" panose="020B0603020202020204" pitchFamily="34" charset="0"/>
            </a:endParaRPr>
          </a:p>
          <a:p>
            <a:pPr lvl="1"/>
            <a:r>
              <a:rPr lang="en-US" dirty="0">
                <a:latin typeface="Trebuchet MS" panose="020B0603020202020204" pitchFamily="34" charset="0"/>
              </a:rPr>
              <a:t>Trains and builds relationships with library staff to host their own</a:t>
            </a:r>
          </a:p>
        </p:txBody>
      </p:sp>
      <p:pic>
        <p:nvPicPr>
          <p:cNvPr id="6" name="Picture 5">
            <a:extLst>
              <a:ext uri="{FF2B5EF4-FFF2-40B4-BE49-F238E27FC236}">
                <a16:creationId xmlns:a16="http://schemas.microsoft.com/office/drawing/2014/main" id="{D8291261-843F-48D7-855A-AAC5ABB7E34D}"/>
              </a:ext>
            </a:extLst>
          </p:cNvPr>
          <p:cNvPicPr>
            <a:picLocks noChangeAspect="1"/>
          </p:cNvPicPr>
          <p:nvPr/>
        </p:nvPicPr>
        <p:blipFill>
          <a:blip r:embed="rId3"/>
          <a:stretch>
            <a:fillRect/>
          </a:stretch>
        </p:blipFill>
        <p:spPr>
          <a:xfrm>
            <a:off x="0" y="5886450"/>
            <a:ext cx="3810000" cy="971550"/>
          </a:xfrm>
          <a:prstGeom prst="rect">
            <a:avLst/>
          </a:prstGeom>
        </p:spPr>
      </p:pic>
    </p:spTree>
    <p:extLst>
      <p:ext uri="{BB962C8B-B14F-4D97-AF65-F5344CB8AC3E}">
        <p14:creationId xmlns:p14="http://schemas.microsoft.com/office/powerpoint/2010/main" val="153071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580332" y="780787"/>
            <a:ext cx="7983335" cy="971550"/>
          </a:xfrm>
        </p:spPr>
        <p:txBody>
          <a:bodyPr>
            <a:normAutofit/>
          </a:bodyPr>
          <a:lstStyle/>
          <a:p>
            <a:pPr algn="ctr"/>
            <a:r>
              <a:rPr lang="en-US" b="1" dirty="0">
                <a:solidFill>
                  <a:srgbClr val="92D050"/>
                </a:solidFill>
                <a:latin typeface="Trebuchet MS" panose="020B0603020202020204" pitchFamily="34" charset="0"/>
              </a:rPr>
              <a:t>Benefits to the library</a:t>
            </a:r>
          </a:p>
        </p:txBody>
      </p:sp>
      <p:sp>
        <p:nvSpPr>
          <p:cNvPr id="3" name="Content Placeholder 2">
            <a:extLst>
              <a:ext uri="{FF2B5EF4-FFF2-40B4-BE49-F238E27FC236}">
                <a16:creationId xmlns:a16="http://schemas.microsoft.com/office/drawing/2014/main" id="{165792CB-2EF3-412E-9A8A-C67B1C1AF6DB}"/>
              </a:ext>
            </a:extLst>
          </p:cNvPr>
          <p:cNvSpPr>
            <a:spLocks noGrp="1"/>
          </p:cNvSpPr>
          <p:nvPr>
            <p:ph idx="1"/>
          </p:nvPr>
        </p:nvSpPr>
        <p:spPr>
          <a:xfrm>
            <a:off x="609599" y="1907119"/>
            <a:ext cx="7954068" cy="3979331"/>
          </a:xfrm>
        </p:spPr>
        <p:txBody>
          <a:bodyPr/>
          <a:lstStyle/>
          <a:p>
            <a:pPr lvl="1"/>
            <a:r>
              <a:rPr lang="en-US" dirty="0">
                <a:latin typeface="Trebuchet MS" panose="020B0603020202020204" pitchFamily="34" charset="0"/>
              </a:rPr>
              <a:t>More language skill without staff time requirements</a:t>
            </a:r>
          </a:p>
          <a:p>
            <a:pPr lvl="1"/>
            <a:r>
              <a:rPr lang="en-US" dirty="0">
                <a:latin typeface="Trebuchet MS" panose="020B0603020202020204" pitchFamily="34" charset="0"/>
              </a:rPr>
              <a:t>Community dialogue and connections</a:t>
            </a:r>
          </a:p>
          <a:p>
            <a:pPr lvl="1"/>
            <a:r>
              <a:rPr lang="en-US" dirty="0">
                <a:latin typeface="Trebuchet MS" panose="020B0603020202020204" pitchFamily="34" charset="0"/>
              </a:rPr>
              <a:t>Volunteer assistance with more difficult projects</a:t>
            </a:r>
          </a:p>
          <a:p>
            <a:pPr lvl="1"/>
            <a:r>
              <a:rPr lang="en-US" dirty="0">
                <a:latin typeface="Trebuchet MS" panose="020B0603020202020204" pitchFamily="34" charset="0"/>
              </a:rPr>
              <a:t>Trust building with communities — wide reach</a:t>
            </a:r>
          </a:p>
          <a:p>
            <a:pPr lvl="1"/>
            <a:r>
              <a:rPr lang="en-US" dirty="0">
                <a:latin typeface="Trebuchet MS" panose="020B0603020202020204" pitchFamily="34" charset="0"/>
              </a:rPr>
              <a:t>International and world language collection visibility </a:t>
            </a:r>
          </a:p>
          <a:p>
            <a:pPr lvl="1"/>
            <a:r>
              <a:rPr lang="en-US" dirty="0">
                <a:latin typeface="Trebuchet MS" panose="020B0603020202020204" pitchFamily="34" charset="0"/>
              </a:rPr>
              <a:t>More patronage and use</a:t>
            </a:r>
          </a:p>
          <a:p>
            <a:pPr lvl="1"/>
            <a:r>
              <a:rPr lang="en-US" dirty="0">
                <a:latin typeface="Trebuchet MS" panose="020B0603020202020204" pitchFamily="34" charset="0"/>
              </a:rPr>
              <a:t>Staff and community learn about new cultures, languages, and nursery rhymes </a:t>
            </a:r>
          </a:p>
          <a:p>
            <a:pPr lvl="1"/>
            <a:r>
              <a:rPr lang="en-US" dirty="0">
                <a:latin typeface="Trebuchet MS" panose="020B0603020202020204" pitchFamily="34" charset="0"/>
              </a:rPr>
              <a:t>Getting publicity in the hands of community members</a:t>
            </a:r>
          </a:p>
          <a:p>
            <a:pPr lvl="1"/>
            <a:r>
              <a:rPr lang="en-US" dirty="0">
                <a:latin typeface="Trebuchet MS" panose="020B0603020202020204" pitchFamily="34" charset="0"/>
              </a:rPr>
              <a:t>Strengthened community partners and literacy networks </a:t>
            </a:r>
          </a:p>
        </p:txBody>
      </p:sp>
      <p:pic>
        <p:nvPicPr>
          <p:cNvPr id="6" name="Picture 5">
            <a:extLst>
              <a:ext uri="{FF2B5EF4-FFF2-40B4-BE49-F238E27FC236}">
                <a16:creationId xmlns:a16="http://schemas.microsoft.com/office/drawing/2014/main" id="{BF7DDA32-8EFE-4072-A416-CA64905A45BA}"/>
              </a:ext>
            </a:extLst>
          </p:cNvPr>
          <p:cNvPicPr>
            <a:picLocks noChangeAspect="1"/>
          </p:cNvPicPr>
          <p:nvPr/>
        </p:nvPicPr>
        <p:blipFill>
          <a:blip r:embed="rId2"/>
          <a:stretch>
            <a:fillRect/>
          </a:stretch>
        </p:blipFill>
        <p:spPr>
          <a:xfrm>
            <a:off x="0" y="5886450"/>
            <a:ext cx="3810000" cy="971550"/>
          </a:xfrm>
          <a:prstGeom prst="rect">
            <a:avLst/>
          </a:prstGeom>
        </p:spPr>
      </p:pic>
    </p:spTree>
    <p:extLst>
      <p:ext uri="{BB962C8B-B14F-4D97-AF65-F5344CB8AC3E}">
        <p14:creationId xmlns:p14="http://schemas.microsoft.com/office/powerpoint/2010/main" val="74897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784514" y="942108"/>
            <a:ext cx="2442412" cy="4969113"/>
          </a:xfrm>
        </p:spPr>
        <p:txBody>
          <a:bodyPr anchor="ctr">
            <a:normAutofit/>
          </a:bodyPr>
          <a:lstStyle/>
          <a:p>
            <a:r>
              <a:rPr lang="en-US" sz="3300" b="1" dirty="0">
                <a:solidFill>
                  <a:schemeClr val="tx2">
                    <a:lumMod val="75000"/>
                  </a:schemeClr>
                </a:solidFill>
                <a:latin typeface="Trebuchet MS" panose="020B0603020202020204" pitchFamily="34" charset="0"/>
              </a:rPr>
              <a:t>Questions?</a:t>
            </a:r>
          </a:p>
        </p:txBody>
      </p:sp>
      <p:sp>
        <p:nvSpPr>
          <p:cNvPr id="32" name="Content Placeholder 2">
            <a:extLst>
              <a:ext uri="{FF2B5EF4-FFF2-40B4-BE49-F238E27FC236}">
                <a16:creationId xmlns:a16="http://schemas.microsoft.com/office/drawing/2014/main" id="{165792CB-2EF3-412E-9A8A-C67B1C1AF6DB}"/>
              </a:ext>
            </a:extLst>
          </p:cNvPr>
          <p:cNvSpPr>
            <a:spLocks noGrp="1"/>
          </p:cNvSpPr>
          <p:nvPr>
            <p:ph idx="1"/>
          </p:nvPr>
        </p:nvSpPr>
        <p:spPr>
          <a:xfrm>
            <a:off x="3786796" y="942108"/>
            <a:ext cx="4841662" cy="4969114"/>
          </a:xfrm>
        </p:spPr>
        <p:txBody>
          <a:bodyPr anchor="ctr">
            <a:normAutofit/>
          </a:bodyPr>
          <a:lstStyle/>
          <a:p>
            <a:r>
              <a:rPr lang="en-US" sz="2400" dirty="0">
                <a:solidFill>
                  <a:schemeClr val="tx2">
                    <a:lumMod val="75000"/>
                  </a:schemeClr>
                </a:solidFill>
                <a:latin typeface="Trebuchet MS" panose="020B0603020202020204" pitchFamily="34" charset="0"/>
              </a:rPr>
              <a:t>Christina Hernandez</a:t>
            </a:r>
          </a:p>
          <a:p>
            <a:pPr lvl="1"/>
            <a:r>
              <a:rPr lang="en-US" sz="2000" dirty="0">
                <a:solidFill>
                  <a:schemeClr val="tx2">
                    <a:lumMod val="75000"/>
                  </a:schemeClr>
                </a:solidFill>
                <a:latin typeface="Trebuchet MS" panose="020B0603020202020204" pitchFamily="34" charset="0"/>
                <a:hlinkClick r:id="rId2"/>
              </a:rPr>
              <a:t>chernandez@highplains.us</a:t>
            </a:r>
            <a:endParaRPr lang="en-US" sz="2000" dirty="0">
              <a:solidFill>
                <a:schemeClr val="tx2">
                  <a:lumMod val="75000"/>
                </a:schemeClr>
              </a:solidFill>
              <a:latin typeface="Trebuchet MS" panose="020B0603020202020204" pitchFamily="34" charset="0"/>
            </a:endParaRPr>
          </a:p>
          <a:p>
            <a:r>
              <a:rPr lang="en-US" sz="2400" dirty="0">
                <a:solidFill>
                  <a:schemeClr val="tx2">
                    <a:lumMod val="75000"/>
                  </a:schemeClr>
                </a:solidFill>
                <a:latin typeface="Trebuchet MS" panose="020B0603020202020204" pitchFamily="34" charset="0"/>
              </a:rPr>
              <a:t>Rick Medrano</a:t>
            </a:r>
          </a:p>
          <a:p>
            <a:pPr lvl="1"/>
            <a:r>
              <a:rPr lang="en-US" sz="2000" dirty="0">
                <a:solidFill>
                  <a:schemeClr val="tx2">
                    <a:lumMod val="75000"/>
                  </a:schemeClr>
                </a:solidFill>
                <a:latin typeface="Trebuchet MS" panose="020B0603020202020204" pitchFamily="34" charset="0"/>
                <a:hlinkClick r:id="rId3"/>
              </a:rPr>
              <a:t>rmedrano@highplains.us</a:t>
            </a:r>
            <a:endParaRPr lang="en-US" sz="2000" dirty="0">
              <a:solidFill>
                <a:schemeClr val="tx2">
                  <a:lumMod val="75000"/>
                </a:schemeClr>
              </a:solidFill>
              <a:latin typeface="Trebuchet MS" panose="020B0603020202020204" pitchFamily="34" charset="0"/>
            </a:endParaRPr>
          </a:p>
        </p:txBody>
      </p:sp>
      <p:pic>
        <p:nvPicPr>
          <p:cNvPr id="27" name="Picture 26">
            <a:extLst>
              <a:ext uri="{FF2B5EF4-FFF2-40B4-BE49-F238E27FC236}">
                <a16:creationId xmlns:a16="http://schemas.microsoft.com/office/drawing/2014/main" id="{9CAAE41C-C03A-441D-8A29-0AC09398A107}"/>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406344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9C2B-4500-4579-B16E-1C19ECCC220B}"/>
              </a:ext>
            </a:extLst>
          </p:cNvPr>
          <p:cNvSpPr>
            <a:spLocks noGrp="1"/>
          </p:cNvSpPr>
          <p:nvPr>
            <p:ph type="title"/>
          </p:nvPr>
        </p:nvSpPr>
        <p:spPr>
          <a:xfrm>
            <a:off x="508000" y="609600"/>
            <a:ext cx="2203851" cy="5431762"/>
          </a:xfrm>
        </p:spPr>
        <p:txBody>
          <a:bodyPr anchor="ctr">
            <a:normAutofit/>
          </a:bodyPr>
          <a:lstStyle/>
          <a:p>
            <a:r>
              <a:rPr lang="en-US" sz="3300" b="1">
                <a:latin typeface="Trebuchet MS" panose="020B0603020202020204" pitchFamily="34" charset="0"/>
              </a:rPr>
              <a:t>Overview</a:t>
            </a:r>
          </a:p>
        </p:txBody>
      </p:sp>
      <p:pic>
        <p:nvPicPr>
          <p:cNvPr id="13" name="Picture 12">
            <a:extLst>
              <a:ext uri="{FF2B5EF4-FFF2-40B4-BE49-F238E27FC236}">
                <a16:creationId xmlns:a16="http://schemas.microsoft.com/office/drawing/2014/main" id="{35B2C416-FC60-47E4-9419-EEB54A3434EA}"/>
              </a:ext>
            </a:extLst>
          </p:cNvPr>
          <p:cNvPicPr>
            <a:picLocks noChangeAspect="1"/>
          </p:cNvPicPr>
          <p:nvPr/>
        </p:nvPicPr>
        <p:blipFill>
          <a:blip r:embed="rId3"/>
          <a:stretch>
            <a:fillRect/>
          </a:stretch>
        </p:blipFill>
        <p:spPr>
          <a:xfrm>
            <a:off x="0" y="5905984"/>
            <a:ext cx="3733399" cy="952016"/>
          </a:xfrm>
          <a:prstGeom prst="rect">
            <a:avLst/>
          </a:prstGeom>
        </p:spPr>
      </p:pic>
      <p:graphicFrame>
        <p:nvGraphicFramePr>
          <p:cNvPr id="20" name="Content Placeholder 2">
            <a:extLst>
              <a:ext uri="{FF2B5EF4-FFF2-40B4-BE49-F238E27FC236}">
                <a16:creationId xmlns:a16="http://schemas.microsoft.com/office/drawing/2014/main" id="{067FC7EF-81A1-4FD4-9D69-FC757F02EDC5}"/>
              </a:ext>
            </a:extLst>
          </p:cNvPr>
          <p:cNvGraphicFramePr>
            <a:graphicFrameLocks noGrp="1"/>
          </p:cNvGraphicFramePr>
          <p:nvPr>
            <p:ph idx="1"/>
            <p:extLst>
              <p:ext uri="{D42A27DB-BD31-4B8C-83A1-F6EECF244321}">
                <p14:modId xmlns:p14="http://schemas.microsoft.com/office/powerpoint/2010/main" val="3550864702"/>
              </p:ext>
            </p:extLst>
          </p:nvPr>
        </p:nvGraphicFramePr>
        <p:xfrm>
          <a:off x="2885165" y="609601"/>
          <a:ext cx="5560565" cy="50929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6122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9989-7649-4220-B103-2DECEEEBADF1}"/>
              </a:ext>
            </a:extLst>
          </p:cNvPr>
          <p:cNvSpPr>
            <a:spLocks noGrp="1"/>
          </p:cNvSpPr>
          <p:nvPr>
            <p:ph type="title"/>
          </p:nvPr>
        </p:nvSpPr>
        <p:spPr>
          <a:xfrm>
            <a:off x="508000" y="609600"/>
            <a:ext cx="6447501" cy="1320800"/>
          </a:xfrm>
        </p:spPr>
        <p:txBody>
          <a:bodyPr>
            <a:normAutofit/>
          </a:bodyPr>
          <a:lstStyle/>
          <a:p>
            <a:r>
              <a:rPr lang="en-US" b="1" dirty="0">
                <a:latin typeface="Trebuchet MS" panose="020B0603020202020204" pitchFamily="34" charset="0"/>
              </a:rPr>
              <a:t>Multilingual </a:t>
            </a:r>
            <a:r>
              <a:rPr lang="en-US" b="1" dirty="0" err="1">
                <a:latin typeface="Trebuchet MS" panose="020B0603020202020204" pitchFamily="34" charset="0"/>
              </a:rPr>
              <a:t>Storytimes</a:t>
            </a:r>
            <a:endParaRPr lang="en-US" b="1" dirty="0">
              <a:latin typeface="Trebuchet MS" panose="020B0603020202020204" pitchFamily="34" charset="0"/>
            </a:endParaRPr>
          </a:p>
        </p:txBody>
      </p:sp>
      <p:pic>
        <p:nvPicPr>
          <p:cNvPr id="9" name="Picture 8">
            <a:extLst>
              <a:ext uri="{FF2B5EF4-FFF2-40B4-BE49-F238E27FC236}">
                <a16:creationId xmlns:a16="http://schemas.microsoft.com/office/drawing/2014/main" id="{84F66B98-D49D-4EED-B32A-35359D4AA7FB}"/>
              </a:ext>
            </a:extLst>
          </p:cNvPr>
          <p:cNvPicPr>
            <a:picLocks noChangeAspect="1"/>
          </p:cNvPicPr>
          <p:nvPr/>
        </p:nvPicPr>
        <p:blipFill rotWithShape="1">
          <a:blip r:embed="rId3">
            <a:extLst>
              <a:ext uri="{28A0092B-C50C-407E-A947-70E740481C1C}">
                <a14:useLocalDpi xmlns:a14="http://schemas.microsoft.com/office/drawing/2010/main" val="0"/>
              </a:ext>
            </a:extLst>
          </a:blip>
          <a:srcRect l="8675" r="11215" b="7"/>
          <a:stretch/>
        </p:blipFill>
        <p:spPr>
          <a:xfrm>
            <a:off x="6120002" y="1270000"/>
            <a:ext cx="3023998" cy="2822649"/>
          </a:xfrm>
          <a:prstGeom prst="rect">
            <a:avLst/>
          </a:prstGeom>
        </p:spPr>
      </p:pic>
      <p:pic>
        <p:nvPicPr>
          <p:cNvPr id="7" name="Content Placeholder 6">
            <a:extLst>
              <a:ext uri="{FF2B5EF4-FFF2-40B4-BE49-F238E27FC236}">
                <a16:creationId xmlns:a16="http://schemas.microsoft.com/office/drawing/2014/main" id="{E0F86608-F278-4F15-8FC8-75D6197E5FA3}"/>
              </a:ext>
            </a:extLst>
          </p:cNvPr>
          <p:cNvPicPr>
            <a:picLocks noChangeAspect="1"/>
          </p:cNvPicPr>
          <p:nvPr/>
        </p:nvPicPr>
        <p:blipFill rotWithShape="1">
          <a:blip r:embed="rId4">
            <a:extLst>
              <a:ext uri="{28A0092B-C50C-407E-A947-70E740481C1C}">
                <a14:useLocalDpi xmlns:a14="http://schemas.microsoft.com/office/drawing/2010/main" val="0"/>
              </a:ext>
            </a:extLst>
          </a:blip>
          <a:srcRect l="6890" r="12500" b="-7"/>
          <a:stretch/>
        </p:blipFill>
        <p:spPr>
          <a:xfrm>
            <a:off x="3060002" y="1269343"/>
            <a:ext cx="3042458" cy="2823306"/>
          </a:xfrm>
          <a:prstGeom prst="rect">
            <a:avLst/>
          </a:prstGeom>
        </p:spPr>
      </p:pic>
      <p:sp>
        <p:nvSpPr>
          <p:cNvPr id="30" name="Isosceles Triangle 8">
            <a:extLst>
              <a:ext uri="{FF2B5EF4-FFF2-40B4-BE49-F238E27FC236}">
                <a16:creationId xmlns:a16="http://schemas.microsoft.com/office/drawing/2014/main" id="{06A51FAE-5E00-4216-9881-05169938D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1930F769-C862-49A1-B8B8-3BDD7A2F5E82}"/>
              </a:ext>
            </a:extLst>
          </p:cNvPr>
          <p:cNvPicPr>
            <a:picLocks noChangeAspect="1"/>
          </p:cNvPicPr>
          <p:nvPr/>
        </p:nvPicPr>
        <p:blipFill rotWithShape="1">
          <a:blip r:embed="rId5">
            <a:extLst>
              <a:ext uri="{28A0092B-C50C-407E-A947-70E740481C1C}">
                <a14:useLocalDpi xmlns:a14="http://schemas.microsoft.com/office/drawing/2010/main" val="0"/>
              </a:ext>
            </a:extLst>
          </a:blip>
          <a:srcRect l="1176" t="22192" r="4640" b="6"/>
          <a:stretch/>
        </p:blipFill>
        <p:spPr>
          <a:xfrm>
            <a:off x="4707280" y="4216729"/>
            <a:ext cx="4301440" cy="2517848"/>
          </a:xfrm>
          <a:prstGeom prst="rect">
            <a:avLst/>
          </a:prstGeom>
        </p:spPr>
      </p:pic>
      <p:pic>
        <p:nvPicPr>
          <p:cNvPr id="13" name="Picture 12">
            <a:extLst>
              <a:ext uri="{FF2B5EF4-FFF2-40B4-BE49-F238E27FC236}">
                <a16:creationId xmlns:a16="http://schemas.microsoft.com/office/drawing/2014/main" id="{CA81EEC6-ADDC-4AAD-83B9-3638DD96FC72}"/>
              </a:ext>
            </a:extLst>
          </p:cNvPr>
          <p:cNvPicPr>
            <a:picLocks noChangeAspect="1"/>
          </p:cNvPicPr>
          <p:nvPr/>
        </p:nvPicPr>
        <p:blipFill rotWithShape="1">
          <a:blip r:embed="rId6">
            <a:extLst>
              <a:ext uri="{28A0092B-C50C-407E-A947-70E740481C1C}">
                <a14:useLocalDpi xmlns:a14="http://schemas.microsoft.com/office/drawing/2010/main" val="0"/>
              </a:ext>
            </a:extLst>
          </a:blip>
          <a:srcRect l="8452" r="10938" b="-7"/>
          <a:stretch/>
        </p:blipFill>
        <p:spPr>
          <a:xfrm>
            <a:off x="-17934" y="1270001"/>
            <a:ext cx="3060394" cy="2823306"/>
          </a:xfrm>
          <a:prstGeom prst="rect">
            <a:avLst/>
          </a:prstGeom>
        </p:spPr>
      </p:pic>
      <p:pic>
        <p:nvPicPr>
          <p:cNvPr id="15" name="Picture 14">
            <a:extLst>
              <a:ext uri="{FF2B5EF4-FFF2-40B4-BE49-F238E27FC236}">
                <a16:creationId xmlns:a16="http://schemas.microsoft.com/office/drawing/2014/main" id="{41A3FDD1-27C1-4013-85F2-19DF529EA9DF}"/>
              </a:ext>
            </a:extLst>
          </p:cNvPr>
          <p:cNvPicPr>
            <a:picLocks noChangeAspect="1"/>
          </p:cNvPicPr>
          <p:nvPr/>
        </p:nvPicPr>
        <p:blipFill rotWithShape="1">
          <a:blip r:embed="rId7">
            <a:extLst>
              <a:ext uri="{28A0092B-C50C-407E-A947-70E740481C1C}">
                <a14:useLocalDpi xmlns:a14="http://schemas.microsoft.com/office/drawing/2010/main" val="0"/>
              </a:ext>
            </a:extLst>
          </a:blip>
          <a:srcRect l="9661" t="22788" b="11030"/>
          <a:stretch/>
        </p:blipFill>
        <p:spPr>
          <a:xfrm>
            <a:off x="135280" y="4256124"/>
            <a:ext cx="4436720" cy="2478453"/>
          </a:xfrm>
          <a:prstGeom prst="rect">
            <a:avLst/>
          </a:prstGeom>
        </p:spPr>
      </p:pic>
    </p:spTree>
    <p:extLst>
      <p:ext uri="{BB962C8B-B14F-4D97-AF65-F5344CB8AC3E}">
        <p14:creationId xmlns:p14="http://schemas.microsoft.com/office/powerpoint/2010/main" val="252958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50" y="815925"/>
            <a:ext cx="7886700" cy="1130872"/>
          </a:xfrm>
        </p:spPr>
        <p:txBody>
          <a:bodyPr/>
          <a:lstStyle/>
          <a:p>
            <a:pPr algn="ctr"/>
            <a:r>
              <a:rPr lang="en-US" b="1">
                <a:solidFill>
                  <a:srgbClr val="92D050"/>
                </a:solidFill>
                <a:latin typeface="Trebuchet MS" panose="020B0603020202020204" pitchFamily="34" charset="0"/>
              </a:rPr>
              <a:t>What does it look like?</a:t>
            </a:r>
            <a:endParaRPr lang="en-US" b="1" dirty="0">
              <a:solidFill>
                <a:srgbClr val="92D050"/>
              </a:solidFill>
              <a:latin typeface="Trebuchet MS" panose="020B0603020202020204" pitchFamily="34" charset="0"/>
            </a:endParaRPr>
          </a:p>
        </p:txBody>
      </p:sp>
      <p:pic>
        <p:nvPicPr>
          <p:cNvPr id="7" name="Content Placeholder 6">
            <a:extLst>
              <a:ext uri="{FF2B5EF4-FFF2-40B4-BE49-F238E27FC236}">
                <a16:creationId xmlns:a16="http://schemas.microsoft.com/office/drawing/2014/main" id="{D5424610-3A9E-4B38-8123-CF865FA8C2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4857" y="1381361"/>
            <a:ext cx="6648250" cy="4986188"/>
          </a:xfrm>
        </p:spPr>
      </p:pic>
      <p:pic>
        <p:nvPicPr>
          <p:cNvPr id="6" name="Picture 5">
            <a:extLst>
              <a:ext uri="{FF2B5EF4-FFF2-40B4-BE49-F238E27FC236}">
                <a16:creationId xmlns:a16="http://schemas.microsoft.com/office/drawing/2014/main" id="{38547433-193F-4696-B8E4-451FF8AF6045}"/>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384447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50" y="815925"/>
            <a:ext cx="7886700" cy="1130872"/>
          </a:xfrm>
        </p:spPr>
        <p:txBody>
          <a:bodyPr/>
          <a:lstStyle/>
          <a:p>
            <a:pPr algn="ctr"/>
            <a:r>
              <a:rPr lang="en-US" b="1" dirty="0">
                <a:solidFill>
                  <a:srgbClr val="92D050"/>
                </a:solidFill>
                <a:latin typeface="Trebuchet MS" panose="020B0603020202020204" pitchFamily="34" charset="0"/>
              </a:rPr>
              <a:t>What does it look like?</a:t>
            </a:r>
          </a:p>
        </p:txBody>
      </p:sp>
      <p:pic>
        <p:nvPicPr>
          <p:cNvPr id="5" name="Content Placeholder 4">
            <a:extLst>
              <a:ext uri="{FF2B5EF4-FFF2-40B4-BE49-F238E27FC236}">
                <a16:creationId xmlns:a16="http://schemas.microsoft.com/office/drawing/2014/main" id="{CF0C9A67-596E-46AB-89BD-78926BDE36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4068" y="1381361"/>
            <a:ext cx="6662651" cy="4996990"/>
          </a:xfrm>
        </p:spPr>
      </p:pic>
      <p:pic>
        <p:nvPicPr>
          <p:cNvPr id="6" name="Picture 5">
            <a:extLst>
              <a:ext uri="{FF2B5EF4-FFF2-40B4-BE49-F238E27FC236}">
                <a16:creationId xmlns:a16="http://schemas.microsoft.com/office/drawing/2014/main" id="{38547433-193F-4696-B8E4-451FF8AF6045}"/>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291201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50" y="815925"/>
            <a:ext cx="7886700" cy="1130872"/>
          </a:xfrm>
        </p:spPr>
        <p:txBody>
          <a:bodyPr/>
          <a:lstStyle/>
          <a:p>
            <a:pPr algn="ctr"/>
            <a:r>
              <a:rPr lang="en-US" b="1" dirty="0">
                <a:solidFill>
                  <a:srgbClr val="92D050"/>
                </a:solidFill>
                <a:latin typeface="Trebuchet MS" panose="020B0603020202020204" pitchFamily="34" charset="0"/>
              </a:rPr>
              <a:t>What does it look like?</a:t>
            </a:r>
          </a:p>
        </p:txBody>
      </p:sp>
      <p:pic>
        <p:nvPicPr>
          <p:cNvPr id="5" name="Content Placeholder 4">
            <a:extLst>
              <a:ext uri="{FF2B5EF4-FFF2-40B4-BE49-F238E27FC236}">
                <a16:creationId xmlns:a16="http://schemas.microsoft.com/office/drawing/2014/main" id="{118F80A5-E9F3-4F8C-98A6-BFC24802F3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4376" y="1324211"/>
            <a:ext cx="6702283" cy="5026713"/>
          </a:xfrm>
        </p:spPr>
      </p:pic>
      <p:pic>
        <p:nvPicPr>
          <p:cNvPr id="6" name="Picture 5">
            <a:extLst>
              <a:ext uri="{FF2B5EF4-FFF2-40B4-BE49-F238E27FC236}">
                <a16:creationId xmlns:a16="http://schemas.microsoft.com/office/drawing/2014/main" id="{38547433-193F-4696-B8E4-451FF8AF6045}"/>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310594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50" y="815925"/>
            <a:ext cx="7886700" cy="1130872"/>
          </a:xfrm>
        </p:spPr>
        <p:txBody>
          <a:bodyPr/>
          <a:lstStyle/>
          <a:p>
            <a:pPr algn="ctr"/>
            <a:r>
              <a:rPr lang="en-US" b="1" dirty="0">
                <a:solidFill>
                  <a:srgbClr val="92D050"/>
                </a:solidFill>
                <a:latin typeface="Trebuchet MS" panose="020B0603020202020204" pitchFamily="34" charset="0"/>
              </a:rPr>
              <a:t>What does it look like?</a:t>
            </a:r>
          </a:p>
        </p:txBody>
      </p:sp>
      <p:pic>
        <p:nvPicPr>
          <p:cNvPr id="5" name="Content Placeholder 4">
            <a:extLst>
              <a:ext uri="{FF2B5EF4-FFF2-40B4-BE49-F238E27FC236}">
                <a16:creationId xmlns:a16="http://schemas.microsoft.com/office/drawing/2014/main" id="{BFA0C109-FADF-41AC-8C10-237C990444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190" y="1348110"/>
            <a:ext cx="6632152" cy="4974115"/>
          </a:xfrm>
        </p:spPr>
      </p:pic>
      <p:pic>
        <p:nvPicPr>
          <p:cNvPr id="6" name="Picture 5">
            <a:extLst>
              <a:ext uri="{FF2B5EF4-FFF2-40B4-BE49-F238E27FC236}">
                <a16:creationId xmlns:a16="http://schemas.microsoft.com/office/drawing/2014/main" id="{38547433-193F-4696-B8E4-451FF8AF6045}"/>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336342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49E-FB15-4709-AF4A-93AADF5C3315}"/>
              </a:ext>
            </a:extLst>
          </p:cNvPr>
          <p:cNvSpPr>
            <a:spLocks noGrp="1"/>
          </p:cNvSpPr>
          <p:nvPr>
            <p:ph type="title"/>
          </p:nvPr>
        </p:nvSpPr>
        <p:spPr>
          <a:xfrm>
            <a:off x="628650" y="815925"/>
            <a:ext cx="7886700" cy="1130872"/>
          </a:xfrm>
        </p:spPr>
        <p:txBody>
          <a:bodyPr/>
          <a:lstStyle/>
          <a:p>
            <a:pPr algn="ctr"/>
            <a:r>
              <a:rPr lang="en-US" b="1" dirty="0">
                <a:solidFill>
                  <a:srgbClr val="92D050"/>
                </a:solidFill>
                <a:latin typeface="Trebuchet MS" panose="020B0603020202020204" pitchFamily="34" charset="0"/>
              </a:rPr>
              <a:t>What does it look like?</a:t>
            </a:r>
          </a:p>
        </p:txBody>
      </p:sp>
      <p:pic>
        <p:nvPicPr>
          <p:cNvPr id="4" name="Picture 3">
            <a:extLst>
              <a:ext uri="{FF2B5EF4-FFF2-40B4-BE49-F238E27FC236}">
                <a16:creationId xmlns:a16="http://schemas.microsoft.com/office/drawing/2014/main" id="{7110C0CA-493E-4857-A911-6919D300F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89" y="1348109"/>
            <a:ext cx="6632153" cy="4974115"/>
          </a:xfrm>
          <a:prstGeom prst="rect">
            <a:avLst/>
          </a:prstGeom>
        </p:spPr>
      </p:pic>
      <p:pic>
        <p:nvPicPr>
          <p:cNvPr id="6" name="Picture 5">
            <a:extLst>
              <a:ext uri="{FF2B5EF4-FFF2-40B4-BE49-F238E27FC236}">
                <a16:creationId xmlns:a16="http://schemas.microsoft.com/office/drawing/2014/main" id="{38547433-193F-4696-B8E4-451FF8AF6045}"/>
              </a:ext>
            </a:extLst>
          </p:cNvPr>
          <p:cNvPicPr>
            <a:picLocks noChangeAspect="1"/>
          </p:cNvPicPr>
          <p:nvPr/>
        </p:nvPicPr>
        <p:blipFill>
          <a:blip r:embed="rId4"/>
          <a:stretch>
            <a:fillRect/>
          </a:stretch>
        </p:blipFill>
        <p:spPr>
          <a:xfrm>
            <a:off x="0" y="5886450"/>
            <a:ext cx="3810000" cy="971550"/>
          </a:xfrm>
          <a:prstGeom prst="rect">
            <a:avLst/>
          </a:prstGeom>
        </p:spPr>
      </p:pic>
    </p:spTree>
    <p:extLst>
      <p:ext uri="{BB962C8B-B14F-4D97-AF65-F5344CB8AC3E}">
        <p14:creationId xmlns:p14="http://schemas.microsoft.com/office/powerpoint/2010/main" val="31747699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1056</Words>
  <Application>Microsoft Office PowerPoint</Application>
  <PresentationFormat>On-screen Show (4:3)</PresentationFormat>
  <Paragraphs>155</Paragraphs>
  <Slides>21</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Times New Roman</vt:lpstr>
      <vt:lpstr>Trebuchet MS</vt:lpstr>
      <vt:lpstr>Wingdings 3</vt:lpstr>
      <vt:lpstr>Facet</vt:lpstr>
      <vt:lpstr>Multilingual Storytimes: Partnerships with Community Organizations</vt:lpstr>
      <vt:lpstr>Background </vt:lpstr>
      <vt:lpstr>Overview</vt:lpstr>
      <vt:lpstr>Multilingual Storytimes</vt:lpstr>
      <vt:lpstr>What does it look like?</vt:lpstr>
      <vt:lpstr>What does it look like?</vt:lpstr>
      <vt:lpstr>What does it look like?</vt:lpstr>
      <vt:lpstr>What does it look like?</vt:lpstr>
      <vt:lpstr>What does it look like?</vt:lpstr>
      <vt:lpstr>How did we get here?</vt:lpstr>
      <vt:lpstr>High Plains Library District </vt:lpstr>
      <vt:lpstr>HPLD Outreach </vt:lpstr>
      <vt:lpstr>PowerPoint Presentation</vt:lpstr>
      <vt:lpstr>HIPPY What is HIPPY?</vt:lpstr>
      <vt:lpstr>HIPPY What do they do?</vt:lpstr>
      <vt:lpstr>HIPPY Who are they?</vt:lpstr>
      <vt:lpstr>Partnership</vt:lpstr>
      <vt:lpstr>Partnership History</vt:lpstr>
      <vt:lpstr>Feedback from HIPPY Visitors </vt:lpstr>
      <vt:lpstr>Benefits to the library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Multilingual Storytimes: Partnerships with Community Organizations</dc:title>
  <dc:creator>Rick Medrano</dc:creator>
  <cp:lastModifiedBy>Rick Medrano</cp:lastModifiedBy>
  <cp:revision>4</cp:revision>
  <dcterms:created xsi:type="dcterms:W3CDTF">2019-10-14T04:35:21Z</dcterms:created>
  <dcterms:modified xsi:type="dcterms:W3CDTF">2019-10-14T05:13:20Z</dcterms:modified>
</cp:coreProperties>
</file>