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2"/>
  </p:notesMasterIdLst>
  <p:sldIdLst>
    <p:sldId id="257" r:id="rId2"/>
    <p:sldId id="258" r:id="rId3"/>
    <p:sldId id="256" r:id="rId4"/>
    <p:sldId id="259" r:id="rId5"/>
    <p:sldId id="260" r:id="rId6"/>
    <p:sldId id="262" r:id="rId7"/>
    <p:sldId id="261" r:id="rId8"/>
    <p:sldId id="266" r:id="rId9"/>
    <p:sldId id="263" r:id="rId10"/>
    <p:sldId id="264" r:id="rId11"/>
    <p:sldId id="265" r:id="rId12"/>
    <p:sldId id="267" r:id="rId13"/>
    <p:sldId id="268" r:id="rId14"/>
    <p:sldId id="270" r:id="rId15"/>
    <p:sldId id="269" r:id="rId16"/>
    <p:sldId id="275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29" autoAdjust="0"/>
  </p:normalViewPr>
  <p:slideViewPr>
    <p:cSldViewPr>
      <p:cViewPr>
        <p:scale>
          <a:sx n="72" d="100"/>
          <a:sy n="72" d="100"/>
        </p:scale>
        <p:origin x="-1692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33875-7373-465E-AA3A-D564048D7AC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F4A68-2D59-42FF-B6E9-FD99E1F6E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4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848E-9D7B-492A-AD45-E661E1BE771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4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848E-9D7B-492A-AD45-E661E1BE771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6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These </a:t>
            </a:r>
            <a:r>
              <a:rPr lang="en-US" sz="1200" b="1" dirty="0" smtClean="0"/>
              <a:t>statistics were presented to the FCPL Administration team after the first three months of our Senior Pop-Up Library pilot program.  The program was a success and I was asking our administration team to buy the department a van to expand the program.  Our County Librarian had heard the Talking Book Library story.  But it wasn’t until I presented these numbers that she pulled the trigger on purchasing our van.  These numbers led to a $50,000 purchase for my department.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F4A68-2D59-42FF-B6E9-FD99E1F6E3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08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F4A68-2D59-42FF-B6E9-FD99E1F6E3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5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018D-182B-40EC-A2D8-6B74C76D8603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10/11/2019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3D6BCA-0D50-4BF9-A052-958FD9D6ED9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018D-182B-40EC-A2D8-6B74C76D8603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10/11/2019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6BCA-0D50-4BF9-A052-958FD9D6ED9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018D-182B-40EC-A2D8-6B74C76D8603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10/11/2019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6BCA-0D50-4BF9-A052-958FD9D6ED9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018D-182B-40EC-A2D8-6B74C76D8603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10/11/2019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3D6BCA-0D50-4BF9-A052-958FD9D6ED9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018D-182B-40EC-A2D8-6B74C76D8603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10/11/2019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6BCA-0D50-4BF9-A052-958FD9D6ED9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018D-182B-40EC-A2D8-6B74C76D8603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10/11/2019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6BCA-0D50-4BF9-A052-958FD9D6ED9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018D-182B-40EC-A2D8-6B74C76D8603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10/11/2019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3D6BCA-0D50-4BF9-A052-958FD9D6ED9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018D-182B-40EC-A2D8-6B74C76D8603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10/11/2019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6BCA-0D50-4BF9-A052-958FD9D6ED9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018D-182B-40EC-A2D8-6B74C76D8603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10/11/2019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6BCA-0D50-4BF9-A052-958FD9D6ED9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018D-182B-40EC-A2D8-6B74C76D8603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10/11/2019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6BCA-0D50-4BF9-A052-958FD9D6ED9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018D-182B-40EC-A2D8-6B74C76D8603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10/11/2019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6BCA-0D50-4BF9-A052-958FD9D6ED9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9F018D-182B-40EC-A2D8-6B74C76D8603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10/11/2019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3D6BCA-0D50-4BF9-A052-958FD9D6ED9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6096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How We Measure the Impact of Outreach Services</a:t>
            </a:r>
            <a:endParaRPr lang="en-US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7" name="Picture 3" descr="C:\Users\mlg0299\AppData\Local\Microsoft\Windows\Temporary Internet Files\Content.Outlook\TUF2SBQR\FCLP Leaf Logo sm T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2" y="2438400"/>
            <a:ext cx="3150577" cy="2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lg0299\AppData\Local\Microsoft\Windows\Temporary Internet Files\Content.Outlook\TUF2SBQR\WoW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956" y="2438399"/>
            <a:ext cx="4410490" cy="2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63" y="54102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Michelle Lynn Gordon – </a:t>
            </a:r>
          </a:p>
          <a:p>
            <a:r>
              <a:rPr lang="en-US" sz="2400" b="1" dirty="0" smtClean="0"/>
              <a:t>Supervising Librarian of the WithOut Walls Outreach Department, </a:t>
            </a:r>
          </a:p>
          <a:p>
            <a:r>
              <a:rPr lang="en-US" sz="2400" b="1" dirty="0" smtClean="0"/>
              <a:t>Fresno County Public Library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152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5" y="1169391"/>
            <a:ext cx="8610600" cy="56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609600"/>
            <a:ext cx="762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Prophet – a customer relationship management database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762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" y="152400"/>
            <a:ext cx="902518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238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5940"/>
            <a:ext cx="4120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Blue Cloud Analytics</a:t>
            </a:r>
            <a:endParaRPr lang="en-US" sz="3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0854"/>
            <a:ext cx="8458200" cy="626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669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380999"/>
            <a:ext cx="5347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Intentional Outreach = results</a:t>
            </a:r>
            <a:endParaRPr lang="en-US" sz="32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65770"/>
            <a:ext cx="4038600" cy="302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365769"/>
            <a:ext cx="4038601" cy="302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295400"/>
            <a:ext cx="9067799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134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52399"/>
            <a:ext cx="9048750" cy="104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80098"/>
            <a:ext cx="27813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90696"/>
            <a:ext cx="3736805" cy="216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8" y="3657600"/>
            <a:ext cx="18383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62" y="4200525"/>
            <a:ext cx="479059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00121"/>
            <a:ext cx="41719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30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307"/>
            <a:ext cx="4419600" cy="665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05983" y="25146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the reports, I was able to calculate the impact </a:t>
            </a:r>
            <a:r>
              <a:rPr lang="en-US" sz="2000" dirty="0" err="1" smtClean="0"/>
              <a:t>WoW!’s</a:t>
            </a:r>
            <a:r>
              <a:rPr lang="en-US" sz="2000" dirty="0" smtClean="0"/>
              <a:t> outreach has on branch circulation of physical materials.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2356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" y="1143000"/>
            <a:ext cx="892640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56212"/>
            <a:ext cx="7848600" cy="265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292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94101"/>
            <a:ext cx="3927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Going Forward</a:t>
            </a:r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78" y="3965820"/>
            <a:ext cx="7146857" cy="273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47" y="1219200"/>
            <a:ext cx="59893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85" y="2395384"/>
            <a:ext cx="4106165" cy="145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395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1219200"/>
            <a:ext cx="46148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events in non-metro areas, targeting low-income and/or Spanish speaking communities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 resources for Census 2020 for Hard-to-Count populations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Attend Back-to-School events in targeted communities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88565" y="533400"/>
            <a:ext cx="2579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Service with intent</a:t>
            </a:r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3934444"/>
            <a:ext cx="66008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23"/>
            <a:ext cx="3429000" cy="383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36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22261"/>
            <a:ext cx="7467600" cy="56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152400"/>
            <a:ext cx="4424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It’s all a balancing act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4925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948" y="413084"/>
            <a:ext cx="7696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So…where is Fresno County?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2038" y="4857749"/>
            <a:ext cx="65026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Just over 6,000 </a:t>
            </a:r>
            <a:r>
              <a:rPr lang="en-US" sz="2400" b="1" dirty="0"/>
              <a:t>Square Miles.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Has ~ </a:t>
            </a:r>
            <a:r>
              <a:rPr lang="en-US" sz="2400" b="1" dirty="0" smtClean="0"/>
              <a:t>980,000 </a:t>
            </a:r>
            <a:r>
              <a:rPr lang="en-US" sz="2400" b="1" dirty="0"/>
              <a:t>residents.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13.3% of the population is 62 years or older</a:t>
            </a:r>
            <a:r>
              <a:rPr lang="en-US" sz="24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~200,000 immigrants (22% of population)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44.6% speak a non-English Language at home</a:t>
            </a:r>
            <a:endParaRPr lang="en-US" sz="2400" b="1" dirty="0"/>
          </a:p>
        </p:txBody>
      </p:sp>
      <p:pic>
        <p:nvPicPr>
          <p:cNvPr id="1026" name="Picture 2" descr="C:\Users\mlg0299\AppData\Local\Microsoft\Windows\Temporary Internet Files\Content.Outlook\TUF2SBQR\20150804_111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7" y="1258520"/>
            <a:ext cx="3139395" cy="176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lg0299\AppData\Local\Microsoft\Windows\Temporary Internet Files\Content.Outlook\TUF2SBQR\20151005_1347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34055"/>
            <a:ext cx="3196345" cy="17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lg0299\AppData\Local\Microsoft\Windows\Temporary Internet Files\Content.Outlook\TUF2SBQR\20151005_1452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8" y="3043475"/>
            <a:ext cx="3162854" cy="177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lg0299\Desktop\20150812_131214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76529"/>
            <a:ext cx="3196345" cy="177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fresno downtow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32" y="1258520"/>
            <a:ext cx="2389768" cy="149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sno Count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25" y="2690962"/>
            <a:ext cx="2378575" cy="230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4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1" y="1752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0636" y="266988"/>
            <a:ext cx="6367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Questions? Comments?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340625"/>
            <a:ext cx="76229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Contact info: </a:t>
            </a:r>
          </a:p>
          <a:p>
            <a:r>
              <a:rPr lang="en-US" sz="4000" b="1" dirty="0" smtClean="0"/>
              <a:t>Michelle.Gordon@fresnolibrary.org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0373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28600"/>
            <a:ext cx="7162800" cy="9144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And what exactly is WoW!?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13" y="1219200"/>
            <a:ext cx="88421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WoW! is the Outreach arm of the Fresno County Public Library.</a:t>
            </a:r>
          </a:p>
          <a:p>
            <a:r>
              <a:rPr lang="en-US" sz="2400" b="1" dirty="0" smtClean="0"/>
              <a:t>The department has: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/>
              <a:t>5 FTE subject focused Librarians and 1 FTE Library Assistant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/>
              <a:t>3 Toyota Prius Wagons (a 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is used by our Literacy Department)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/>
              <a:t>1 Ford Transit Cargo Van – with hydraulic lift for book carts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/>
              <a:t>1 Ford Winnebago, retrofitted as a mobile computer classroom</a:t>
            </a:r>
          </a:p>
        </p:txBody>
      </p:sp>
      <p:pic>
        <p:nvPicPr>
          <p:cNvPr id="1027" name="Picture 3" descr="F:\ABOS conference\photos\Digib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21" y="4801383"/>
            <a:ext cx="4495800" cy="205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ABOS conference\photos\v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127" y="3506869"/>
            <a:ext cx="268987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ABOS conference\photos\pri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" y="3706398"/>
            <a:ext cx="3582581" cy="13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37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6686" y="76200"/>
            <a:ext cx="31598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Outreach</a:t>
            </a:r>
            <a:endParaRPr lang="en-US" sz="6000" b="1" dirty="0"/>
          </a:p>
        </p:txBody>
      </p:sp>
      <p:pic>
        <p:nvPicPr>
          <p:cNvPr id="2050" name="Picture 2" descr="F:\ABOS conference\photos\class on D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186260" cy="215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ABOS conference\photos\FSU cheerlea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71178"/>
            <a:ext cx="227315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ABOS conference\photos\health fa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1220"/>
            <a:ext cx="3152775" cy="215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ABOS conference\photos\outreach pict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3454061"/>
            <a:ext cx="4648200" cy="336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ABOS conference\photos\TimeOut gets a library car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7" y="3819178"/>
            <a:ext cx="3860000" cy="29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92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3025" y="194383"/>
            <a:ext cx="5580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Programs and Resources</a:t>
            </a:r>
            <a:endParaRPr lang="en-US" sz="4000" b="1" dirty="0"/>
          </a:p>
        </p:txBody>
      </p:sp>
      <p:pic>
        <p:nvPicPr>
          <p:cNvPr id="3074" name="Picture 2" descr="F:\ABOS conference\photos\map with progra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4" y="1058429"/>
            <a:ext cx="2994275" cy="19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ABOS conference\photos\orange cove.cit cor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631" y="1030150"/>
            <a:ext cx="2988866" cy="200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ABOS conference\photos\WDWD craf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50060"/>
            <a:ext cx="2700463" cy="19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ABOS conference\photos\WDWD oat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48" y="4468305"/>
            <a:ext cx="258806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ABOS conference\photos\world 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0" y="3047214"/>
            <a:ext cx="3694618" cy="375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F:\ABOS conference\photos\ORCO.craf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04" y="3061354"/>
            <a:ext cx="252692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:\ABOS conference\photos\WDWD certificat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48" y="5676196"/>
            <a:ext cx="2589672" cy="115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02" y="3047214"/>
            <a:ext cx="2651451" cy="375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79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sjvls.org\dfs\Fresno-Media\Community Services\Photos &amp; Video\Branches\WOW\Senior Pop-ups\sr-popup-8-21-18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5" y="457200"/>
            <a:ext cx="4454091" cy="296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ABOS conference\photos\sr-popup-8-21-18_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87" y="474482"/>
            <a:ext cx="4191000" cy="295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ABOS conference\photos\arthop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" y="3694522"/>
            <a:ext cx="446464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ALM stuff\photos\art hop 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92" y="3694522"/>
            <a:ext cx="4625649" cy="254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68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6346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Soft Data:</a:t>
            </a:r>
          </a:p>
          <a:p>
            <a:r>
              <a:rPr lang="en-US" sz="3200" b="1" dirty="0" smtClean="0"/>
              <a:t>Stories…the warm and </a:t>
            </a:r>
            <a:r>
              <a:rPr lang="en-US" sz="3200" b="1" dirty="0" err="1" smtClean="0"/>
              <a:t>fuzzies</a:t>
            </a:r>
            <a:endParaRPr lang="en-US" sz="3200" b="1" dirty="0" smtClean="0"/>
          </a:p>
        </p:txBody>
      </p:sp>
      <p:pic>
        <p:nvPicPr>
          <p:cNvPr id="4098" name="Picture 2" descr="\\sjvls.org\dfs\Fresno-Media\Community Services\Photos &amp; Video\Digi Bus Project\Jessica-no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7649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outhcentralus1-mediap.svc.ms/transform/thumbnail?provider=spo&amp;inputFormat=jpg&amp;cs=fFNQTw&amp;docid=https%3A%2F%2Fsjvls-my.sharepoint.com%3A443%2F_api%2Fv2.0%2Fdrives%2Fb!JHtHH8FlsU6yzDfTlk-IIGHj8sIjuZhPjrXD49zGICii0iOuaPQEQ510T3hSJa-E%2Fitems%2F01VM3O7QFRTXGZSS4BINCY7JDLH754VUTS%3Fversion%3DPublished&amp;access_token=eyJ0eXAiOiJKV1QiLCJhbGciOiJub25lIn0.eyJhdWQiOiIwMDAwMDAwMy0wMDAwLTBmZjEtY2UwMC0wMDAwMDAwMDAwMDAvc2p2bHMtbXkuc2hhcmVwb2ludC5jb21AZTIyZWJlMGYtNTkzOC00NGE4LWFlNjQtY2QwZDI0MTgzZDczIiwiaXNzIjoiMDAwMDAwMDMtMDAwMC0wZmYxLWNlMDAtMDAwMDAwMDAwMDAwIiwibmJmIjoiMTU3MDY1OTExMiIsImV4cCI6IjE1NzA2ODA3MTIiLCJlbmRwb2ludHVybCI6IlBmNG53TWVZa2llS0d0UDdFUGduUUNKcHUvMFdMWGtMZnA2MjhpSmdUUGs9IiwiZW5kcG9pbnR1cmxMZW5ndGgiOiIxMTUiLCJpc2xvb3BiYWNrIjoiVHJ1ZSIsImNpZCI6Ik1HVTBZekJqT1dZdE56QmlOQzFoTURBd0xUVXdaR010WldZM05EZGpNVEF4WVRreiIsInZlciI6Imhhc2hlZHByb29mdG9rZW4iLCJzaXRlaWQiOiJNV1kwTnpkaU1qUXROalZqTVMwMFpXSXhMV0l5WTJNdE16ZGtNemsyTkdZNE9ESXciLCJuYW1laWQiOiIwIy5mfG1lbWJlcnNoaXB8bWxnMDI5OUBzanZscy5vcmciLCJuaWkiOiJtaWNyb3NvZnQuc2hhcmVwb2ludCIsImlzdXNlciI6InRydWUiLCJjYWNoZWtleSI6IjBoLmZ8bWVtYmVyc2hpcHwxMDAzN2ZmZThiYmEyZGUxQGxpdmUuY29tIiwidHQiOiIwIiwidXNlUGVyc2lzdGVudENvb2tpZSI6IjIifQ.S25Bc2ZnRDBNWHJsSzF1c2l5RHBIV1BydGV3MTd1cjNNWStOcEF3bGk4WT0&amp;encodeFailures=1&amp;srcWidth=&amp;srcHeight=&amp;width=1158&amp;height=869&amp;action=Acc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98" y="1190575"/>
            <a:ext cx="4272203" cy="320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539" y="4529358"/>
            <a:ext cx="88193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personal </a:t>
            </a:r>
            <a:r>
              <a:rPr lang="en-US" sz="2800" b="1" dirty="0" smtClean="0"/>
              <a:t>impact stories </a:t>
            </a:r>
            <a:r>
              <a:rPr lang="en-US" sz="2800" b="1" dirty="0" smtClean="0"/>
              <a:t>are </a:t>
            </a:r>
            <a:r>
              <a:rPr lang="en-US" sz="2800" b="1" i="1" dirty="0" smtClean="0"/>
              <a:t>important</a:t>
            </a:r>
            <a:r>
              <a:rPr lang="en-US" sz="2800" b="1" dirty="0" smtClean="0"/>
              <a:t>. 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The </a:t>
            </a:r>
            <a:r>
              <a:rPr lang="en-US" sz="2800" b="1" dirty="0" smtClean="0"/>
              <a:t>personal impact we have on our </a:t>
            </a:r>
            <a:r>
              <a:rPr lang="en-US" sz="2800" b="1" dirty="0" smtClean="0"/>
              <a:t>communities </a:t>
            </a:r>
            <a:r>
              <a:rPr lang="en-US" sz="2800" b="1" dirty="0" smtClean="0"/>
              <a:t>and community members is why we do what we do.</a:t>
            </a:r>
          </a:p>
          <a:p>
            <a:endParaRPr lang="en-US" sz="2800" b="1" dirty="0"/>
          </a:p>
          <a:p>
            <a:r>
              <a:rPr lang="en-US" sz="2800" b="1" dirty="0" smtClean="0"/>
              <a:t>But it won’t always buy us a new vehicle.</a:t>
            </a:r>
          </a:p>
        </p:txBody>
      </p:sp>
    </p:spTree>
    <p:extLst>
      <p:ext uri="{BB962C8B-B14F-4D97-AF65-F5344CB8AC3E}">
        <p14:creationId xmlns:p14="http://schemas.microsoft.com/office/powerpoint/2010/main" val="1358678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3662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System Reports and data collection</a:t>
            </a:r>
            <a:endParaRPr lang="en-US" sz="32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78" y="819414"/>
            <a:ext cx="4790739" cy="223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073111"/>
            <a:ext cx="6345822" cy="218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46" y="5257800"/>
            <a:ext cx="6838530" cy="147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99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285071"/>
            <a:ext cx="3453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Collecting Data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4120" y="1447800"/>
            <a:ext cx="8839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WoW! collects: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/>
              <a:t>Lead source – where did the outreach opportunity come from?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/>
              <a:t>Organization type – Nonprofit, gov’t, education, community organization, </a:t>
            </a:r>
            <a:r>
              <a:rPr lang="en-US" sz="2400" b="1" dirty="0" err="1" smtClean="0"/>
              <a:t>ect</a:t>
            </a:r>
            <a:r>
              <a:rPr lang="en-US" sz="2400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/>
              <a:t>Project type – outreach table, pop-up library, presentation, Digibus event, etc.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/>
              <a:t>Language skills used – what languages were used by library personnel?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/>
              <a:t>Support staff – who all went?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/>
              <a:t>Notes – are there things we need to note so we can look back next time we work with this partner?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/>
              <a:t># of Library Cards made at event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/>
              <a:t>Attendance – broken down by age group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79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650</TotalTime>
  <Words>466</Words>
  <Application>Microsoft Office PowerPoint</Application>
  <PresentationFormat>On-screen Show (4:3)</PresentationFormat>
  <Paragraphs>56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 Joaquin Valley Library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Gordon, Michelle</dc:creator>
  <cp:lastModifiedBy>Gordon, Michelle</cp:lastModifiedBy>
  <cp:revision>30</cp:revision>
  <dcterms:created xsi:type="dcterms:W3CDTF">2019-09-18T17:19:29Z</dcterms:created>
  <dcterms:modified xsi:type="dcterms:W3CDTF">2019-10-11T20:28:31Z</dcterms:modified>
</cp:coreProperties>
</file>