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63"/>
  </p:notesMasterIdLst>
  <p:sldIdLst>
    <p:sldId id="256" r:id="rId5"/>
    <p:sldId id="259" r:id="rId6"/>
    <p:sldId id="268" r:id="rId7"/>
    <p:sldId id="264" r:id="rId8"/>
    <p:sldId id="283" r:id="rId9"/>
    <p:sldId id="269" r:id="rId10"/>
    <p:sldId id="265" r:id="rId11"/>
    <p:sldId id="266" r:id="rId12"/>
    <p:sldId id="267" r:id="rId13"/>
    <p:sldId id="263" r:id="rId14"/>
    <p:sldId id="260" r:id="rId15"/>
    <p:sldId id="261" r:id="rId16"/>
    <p:sldId id="262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7" r:id="rId32"/>
    <p:sldId id="288" r:id="rId33"/>
    <p:sldId id="298" r:id="rId34"/>
    <p:sldId id="289" r:id="rId35"/>
    <p:sldId id="292" r:id="rId36"/>
    <p:sldId id="293" r:id="rId37"/>
    <p:sldId id="291" r:id="rId38"/>
    <p:sldId id="290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8" r:id="rId48"/>
    <p:sldId id="309" r:id="rId49"/>
    <p:sldId id="303" r:id="rId50"/>
    <p:sldId id="304" r:id="rId51"/>
    <p:sldId id="305" r:id="rId52"/>
    <p:sldId id="306" r:id="rId53"/>
    <p:sldId id="307" r:id="rId54"/>
    <p:sldId id="314" r:id="rId55"/>
    <p:sldId id="312" r:id="rId56"/>
    <p:sldId id="313" r:id="rId57"/>
    <p:sldId id="311" r:id="rId58"/>
    <p:sldId id="315" r:id="rId59"/>
    <p:sldId id="316" r:id="rId60"/>
    <p:sldId id="317" r:id="rId61"/>
    <p:sldId id="310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rc" initials="c" lastIdx="1" clrIdx="0">
    <p:extLst>
      <p:ext uri="{19B8F6BF-5375-455C-9EA6-DF929625EA0E}">
        <p15:presenceInfo xmlns:p15="http://schemas.microsoft.com/office/powerpoint/2012/main" userId="S-1-5-21-4285722549-2557994086-3559139993-11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2CE0FD-1A50-491D-BE58-EB1E5DE80DE4}" v="2" dt="2019-10-18T13:21:12.323"/>
    <p1510:client id="{EF708CC3-6C0E-4CA0-9EBD-4BF6E174DBED}" v="154" dt="2019-10-17T13:57:30.4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719" autoAdjust="0"/>
  </p:normalViewPr>
  <p:slideViewPr>
    <p:cSldViewPr snapToGrid="0">
      <p:cViewPr varScale="1">
        <p:scale>
          <a:sx n="99" d="100"/>
          <a:sy n="99" d="100"/>
        </p:scale>
        <p:origin x="90" y="126"/>
      </p:cViewPr>
      <p:guideLst/>
    </p:cSldViewPr>
  </p:slideViewPr>
  <p:notesTextViewPr>
    <p:cViewPr>
      <p:scale>
        <a:sx n="3" d="2"/>
        <a:sy n="3" d="2"/>
      </p:scale>
      <p:origin x="0" y="-96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0-05T12:06:28.100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8CB9E-A1F5-4CE8-A8B8-1BA028BBA705}" type="datetimeFigureOut">
              <a:rPr lang="en-US" smtClean="0"/>
              <a:t>10/20/2019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44F52-BF7C-4AB7-8678-F378614FD4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33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</a:t>
            </a:r>
            <a:r>
              <a:rPr lang="en-US" baseline="0" dirty="0"/>
              <a:t> self and Michael – working together on new vehicle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04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05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68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6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05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98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8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80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3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68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0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</a:t>
            </a:r>
            <a:r>
              <a:rPr lang="en-US" baseline="0" dirty="0"/>
              <a:t> you need to determine first that will affect every decision you make.  Keep in mind throughout.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4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07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17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341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96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227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33-year veteran of specialty vehicle industry (1986)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Over 1000 vehicles to date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Planters Nut Mobile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Starbucks Venti Vans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</a:rPr>
              <a:t>Lockhead</a:t>
            </a:r>
            <a:r>
              <a:rPr lang="en-US" dirty="0">
                <a:solidFill>
                  <a:schemeClr val="tx2"/>
                </a:solidFill>
              </a:rPr>
              <a:t> Magic </a:t>
            </a:r>
            <a:r>
              <a:rPr lang="en-US" dirty="0" err="1">
                <a:solidFill>
                  <a:schemeClr val="tx2"/>
                </a:solidFill>
              </a:rPr>
              <a:t>Schoolbus</a:t>
            </a: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2"/>
                </a:solidFill>
              </a:rPr>
              <a:t>OverDrive</a:t>
            </a:r>
            <a:r>
              <a:rPr lang="en-US" baseline="0" dirty="0">
                <a:solidFill>
                  <a:schemeClr val="tx2"/>
                </a:solidFill>
              </a:rPr>
              <a:t> Digital Bookmobile 1.0 and 2.0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President Specialty Vehicle Services, LLC. (2002)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Chairman ALA Subcommittee on Bookmobiles (2006)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ABOS Board of Directors (2010)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Co-author of </a:t>
            </a:r>
            <a:r>
              <a:rPr lang="en-US" i="1" dirty="0">
                <a:solidFill>
                  <a:schemeClr val="tx2"/>
                </a:solidFill>
              </a:rPr>
              <a:t>On the Road with Outreach </a:t>
            </a:r>
            <a:r>
              <a:rPr lang="en-US" dirty="0">
                <a:solidFill>
                  <a:schemeClr val="tx2"/>
                </a:solidFill>
              </a:rPr>
              <a:t>(Libraries Unlimited, 2009)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Assisted over 100 libraries with bookmobile projects worldwide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98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 went over a host of different base vehicle types.  I would like to speak a bit further about the most popular choices used for outreach services.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95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/>
              <a:t>Refer</a:t>
            </a:r>
            <a:r>
              <a:rPr lang="en-US" baseline="0" dirty="0"/>
              <a:t> to chart.  General guidelines and data to help.</a:t>
            </a:r>
          </a:p>
          <a:p>
            <a:pPr marL="0" indent="0">
              <a:buFont typeface="+mj-lt"/>
              <a:buNone/>
            </a:pPr>
            <a:endParaRPr lang="en-US" baseline="0" dirty="0"/>
          </a:p>
          <a:p>
            <a:pPr marL="0" indent="0">
              <a:buFont typeface="+mj-lt"/>
              <a:buNone/>
            </a:pPr>
            <a:r>
              <a:rPr lang="en-US" baseline="0" dirty="0"/>
              <a:t>Length equates to capacity and maneuverability  - 	</a:t>
            </a:r>
          </a:p>
          <a:p>
            <a:pPr marL="0" indent="0">
              <a:buFont typeface="+mj-lt"/>
              <a:buNone/>
            </a:pPr>
            <a:endParaRPr lang="en-US" b="1" baseline="0" dirty="0"/>
          </a:p>
          <a:p>
            <a:pPr marL="0" indent="0">
              <a:buFont typeface="+mj-lt"/>
              <a:buNone/>
            </a:pPr>
            <a:r>
              <a:rPr lang="en-US" b="1" baseline="0" dirty="0"/>
              <a:t>REGARDLESS OF WHAT YOU’VE SAID OR HEARD… SIZE DOES MATTER! </a:t>
            </a:r>
            <a:r>
              <a:rPr lang="en-US" b="0" baseline="0" dirty="0"/>
              <a:t>(share size stories – not enough based on licensing constraints – too much for garage)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19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</a:t>
            </a:r>
            <a:r>
              <a:rPr lang="en-US" baseline="0" dirty="0"/>
              <a:t> at about $150K</a:t>
            </a:r>
          </a:p>
          <a:p>
            <a:endParaRPr lang="en-US" baseline="0" dirty="0"/>
          </a:p>
          <a:p>
            <a:r>
              <a:rPr lang="en-US" baseline="0" dirty="0"/>
              <a:t>Very “car like” with AC, power windows &amp; locks, cruise, etc.  Even air bags!</a:t>
            </a:r>
          </a:p>
          <a:p>
            <a:endParaRPr lang="en-US" baseline="0" dirty="0"/>
          </a:p>
          <a:p>
            <a:r>
              <a:rPr lang="en-US" baseline="0" dirty="0"/>
              <a:t>Short wheelbase gets in and out of tight spaces.</a:t>
            </a:r>
          </a:p>
          <a:p>
            <a:endParaRPr lang="en-US" baseline="0" dirty="0"/>
          </a:p>
          <a:p>
            <a:r>
              <a:rPr lang="en-US" baseline="0" dirty="0"/>
              <a:t>Limited width (78”) and interior height (78”) </a:t>
            </a:r>
          </a:p>
          <a:p>
            <a:endParaRPr lang="en-US" baseline="0" dirty="0"/>
          </a:p>
          <a:p>
            <a:r>
              <a:rPr lang="en-US" baseline="0" dirty="0"/>
              <a:t>7-10 year life span</a:t>
            </a:r>
          </a:p>
          <a:p>
            <a:endParaRPr lang="en-US" baseline="0" dirty="0"/>
          </a:p>
          <a:p>
            <a:r>
              <a:rPr lang="en-US" baseline="0" dirty="0"/>
              <a:t>Maximum 2,500 volume capacity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2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86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35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much more than the van</a:t>
            </a:r>
          </a:p>
          <a:p>
            <a:endParaRPr lang="en-US" dirty="0"/>
          </a:p>
          <a:p>
            <a:r>
              <a:rPr lang="en-US" dirty="0"/>
              <a:t>Body is rectangular (more efficient)</a:t>
            </a:r>
          </a:p>
          <a:p>
            <a:endParaRPr lang="en-US" dirty="0"/>
          </a:p>
          <a:p>
            <a:r>
              <a:rPr lang="en-US" dirty="0"/>
              <a:t>More width</a:t>
            </a:r>
            <a:r>
              <a:rPr lang="en-US" baseline="0" dirty="0"/>
              <a:t> and height in body</a:t>
            </a:r>
          </a:p>
          <a:p>
            <a:endParaRPr lang="en-US" baseline="0" dirty="0"/>
          </a:p>
          <a:p>
            <a:r>
              <a:rPr lang="en-US" baseline="0" dirty="0"/>
              <a:t>Still have light service duty (more so than van)</a:t>
            </a:r>
          </a:p>
          <a:p>
            <a:endParaRPr lang="en-US" baseline="0" dirty="0"/>
          </a:p>
          <a:p>
            <a:r>
              <a:rPr lang="en-US" baseline="0" dirty="0"/>
              <a:t>Less payload due to heavier body</a:t>
            </a:r>
          </a:p>
          <a:p>
            <a:endParaRPr lang="en-US" baseline="0" dirty="0"/>
          </a:p>
          <a:p>
            <a:r>
              <a:rPr lang="en-US" baseline="0" dirty="0"/>
              <a:t>Only 2 or 3 length options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038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or without walk-through</a:t>
            </a:r>
            <a:r>
              <a:rPr lang="en-US" baseline="0" dirty="0"/>
              <a:t> (also a “crawl through” option)</a:t>
            </a:r>
          </a:p>
          <a:p>
            <a:endParaRPr lang="en-US" baseline="0" dirty="0"/>
          </a:p>
          <a:p>
            <a:r>
              <a:rPr lang="en-US" baseline="0" dirty="0"/>
              <a:t>Well suited to programming and learning initiatives (lightweight).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13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known as bread trucks, walk-in vans and UPS trucks</a:t>
            </a:r>
          </a:p>
          <a:p>
            <a:r>
              <a:rPr lang="en-US" dirty="0"/>
              <a:t>Aluminum</a:t>
            </a:r>
            <a:r>
              <a:rPr lang="en-US" baseline="0" dirty="0"/>
              <a:t> body (like truck) lighter weight and doesn’t rust</a:t>
            </a:r>
          </a:p>
          <a:p>
            <a:endParaRPr lang="en-US" baseline="0" dirty="0"/>
          </a:p>
          <a:p>
            <a:r>
              <a:rPr lang="en-US" baseline="0" dirty="0"/>
              <a:t>Rectangular shape is very efficient for shelving (ext. sidewalls great for ext. components… puppet stages, pass-throughs, etc.)</a:t>
            </a:r>
          </a:p>
          <a:p>
            <a:endParaRPr lang="en-US" baseline="0" dirty="0"/>
          </a:p>
          <a:p>
            <a:r>
              <a:rPr lang="en-US" baseline="0" dirty="0"/>
              <a:t>20’ to 40’ on 2’ increments</a:t>
            </a:r>
          </a:p>
          <a:p>
            <a:endParaRPr lang="en-US" baseline="0" dirty="0"/>
          </a:p>
          <a:p>
            <a:r>
              <a:rPr lang="en-US" baseline="0" dirty="0"/>
              <a:t>Not as heavy-duty as truck or bus (designed as delivery vehicle)</a:t>
            </a:r>
          </a:p>
          <a:p>
            <a:endParaRPr lang="en-US" baseline="0" dirty="0"/>
          </a:p>
          <a:p>
            <a:r>
              <a:rPr lang="en-US" baseline="0" dirty="0"/>
              <a:t>Seats uncomfortable and dash is basic.</a:t>
            </a:r>
          </a:p>
          <a:p>
            <a:endParaRPr lang="en-US" baseline="0" dirty="0"/>
          </a:p>
          <a:p>
            <a:r>
              <a:rPr lang="en-US" baseline="0" dirty="0"/>
              <a:t>Relatively high floor (like bus)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30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86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Heavy-duty, built</a:t>
            </a:r>
            <a:r>
              <a:rPr lang="en-US" baseline="0" dirty="0"/>
              <a:t> like a tank to protect our children in a roll-over</a:t>
            </a:r>
            <a:r>
              <a:rPr lang="en-US" dirty="0"/>
              <a:t> (high GVWR</a:t>
            </a:r>
            <a:r>
              <a:rPr lang="en-US" baseline="0" dirty="0"/>
              <a:t> </a:t>
            </a:r>
            <a:r>
              <a:rPr lang="en-US" dirty="0"/>
              <a:t>necessary due</a:t>
            </a:r>
            <a:r>
              <a:rPr lang="en-US" baseline="0" dirty="0"/>
              <a:t> to weight)</a:t>
            </a:r>
          </a:p>
          <a:p>
            <a:endParaRPr lang="en-US" baseline="0" dirty="0"/>
          </a:p>
          <a:p>
            <a:r>
              <a:rPr lang="en-US" baseline="0" dirty="0"/>
              <a:t>Can add rear seatbelts</a:t>
            </a:r>
          </a:p>
          <a:p>
            <a:endParaRPr lang="en-US" baseline="0" dirty="0"/>
          </a:p>
          <a:p>
            <a:r>
              <a:rPr lang="en-US" baseline="0" dirty="0"/>
              <a:t>Shorter wheelbase equals tighter turns (sitting in front of steer axle!)  28’ units so maneuverable that they can “porpoise”!</a:t>
            </a:r>
          </a:p>
          <a:p>
            <a:endParaRPr lang="en-US" baseline="0" dirty="0"/>
          </a:p>
          <a:p>
            <a:r>
              <a:rPr lang="en-US" baseline="0" dirty="0"/>
              <a:t>Steel body heavy and prone to rust</a:t>
            </a:r>
          </a:p>
          <a:p>
            <a:endParaRPr lang="en-US" baseline="0" dirty="0"/>
          </a:p>
          <a:p>
            <a:r>
              <a:rPr lang="en-US" baseline="0" dirty="0"/>
              <a:t>Curved sidewalls shrink center aisle and limit shelving height</a:t>
            </a:r>
          </a:p>
          <a:p>
            <a:endParaRPr lang="en-US" baseline="0" dirty="0"/>
          </a:p>
          <a:p>
            <a:r>
              <a:rPr lang="en-US" baseline="0" dirty="0"/>
              <a:t>Only 77” without “roof raise”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949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Front</a:t>
            </a:r>
            <a:r>
              <a:rPr lang="en-US" baseline="0" dirty="0"/>
              <a:t> or rear engine placement</a:t>
            </a:r>
          </a:p>
          <a:p>
            <a:r>
              <a:rPr lang="en-US" baseline="0" dirty="0"/>
              <a:t>Efficient front end (with front engine)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727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Multitude</a:t>
            </a:r>
            <a:r>
              <a:rPr lang="en-US" baseline="0" dirty="0"/>
              <a:t> of </a:t>
            </a:r>
            <a:r>
              <a:rPr lang="en-US" dirty="0"/>
              <a:t>options for length, height, engine,</a:t>
            </a:r>
            <a:r>
              <a:rPr lang="en-US" baseline="0" dirty="0"/>
              <a:t> and door placements.</a:t>
            </a:r>
          </a:p>
          <a:p>
            <a:endParaRPr lang="en-US" baseline="0" dirty="0"/>
          </a:p>
          <a:p>
            <a:r>
              <a:rPr lang="en-US" dirty="0"/>
              <a:t>“Car like” driving features</a:t>
            </a:r>
            <a:r>
              <a:rPr lang="en-US" baseline="0" dirty="0"/>
              <a:t> and hood for engine service.</a:t>
            </a:r>
          </a:p>
          <a:p>
            <a:endParaRPr lang="en-US" baseline="0" dirty="0"/>
          </a:p>
          <a:p>
            <a:r>
              <a:rPr lang="en-US" baseline="0" dirty="0"/>
              <a:t>Aluminum body with rectangular sidewalls.  No wheel wells in some!</a:t>
            </a:r>
          </a:p>
          <a:p>
            <a:endParaRPr lang="en-US" baseline="0" dirty="0"/>
          </a:p>
          <a:p>
            <a:r>
              <a:rPr lang="en-US" baseline="0" dirty="0"/>
              <a:t>Loose efficiency of stacking driver/pass over engine</a:t>
            </a:r>
          </a:p>
          <a:p>
            <a:endParaRPr lang="en-US" baseline="0" dirty="0"/>
          </a:p>
          <a:p>
            <a:r>
              <a:rPr lang="en-US" baseline="0" dirty="0"/>
              <a:t>Can’t install rear seatbelts</a:t>
            </a:r>
          </a:p>
          <a:p>
            <a:endParaRPr lang="en-US" baseline="0" dirty="0"/>
          </a:p>
          <a:p>
            <a:r>
              <a:rPr lang="en-US" baseline="0" dirty="0"/>
              <a:t>Longer wheelbase equals wider turns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614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or without walk-through. </a:t>
            </a:r>
            <a:endParaRPr lang="en-US" baseline="0" dirty="0"/>
          </a:p>
          <a:p>
            <a:r>
              <a:rPr lang="en-US" baseline="0" dirty="0"/>
              <a:t>Very wide aisle (better with aluminum shelving).</a:t>
            </a:r>
          </a:p>
          <a:p>
            <a:r>
              <a:rPr lang="en-US" baseline="0" dirty="0"/>
              <a:t>Low profile wheels/tires improve floor height.</a:t>
            </a:r>
          </a:p>
          <a:p>
            <a:r>
              <a:rPr lang="en-US" baseline="0" dirty="0"/>
              <a:t>L</a:t>
            </a:r>
            <a:r>
              <a:rPr lang="en-US" baseline="0"/>
              <a:t>ack </a:t>
            </a:r>
            <a:r>
              <a:rPr lang="en-US" baseline="0" dirty="0"/>
              <a:t>of wheel wells greatly improves modularity </a:t>
            </a:r>
            <a:endParaRPr lang="en-US" b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43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 went over some general considerations.  I would like to speak a bit deeper about some popular choices I see daily.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89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connect to</a:t>
            </a:r>
            <a:r>
              <a:rPr lang="en-US" baseline="0" dirty="0"/>
              <a:t> the vertical uprights.  DVD shelves, divided shelves, desk surfaces, bench seats, etc.  </a:t>
            </a:r>
            <a:endParaRPr lang="en-US" b="1" baseline="0" dirty="0"/>
          </a:p>
          <a:p>
            <a:endParaRPr lang="en-US" baseline="0" dirty="0"/>
          </a:p>
          <a:p>
            <a:r>
              <a:rPr lang="en-US" baseline="0" dirty="0"/>
              <a:t>Saves average of </a:t>
            </a:r>
            <a:r>
              <a:rPr lang="en-US" b="1" baseline="0" dirty="0"/>
              <a:t>700lbs</a:t>
            </a:r>
            <a:r>
              <a:rPr lang="en-US" baseline="0" dirty="0"/>
              <a:t> over wood</a:t>
            </a:r>
          </a:p>
          <a:p>
            <a:endParaRPr lang="en-US" baseline="0" dirty="0"/>
          </a:p>
          <a:p>
            <a:r>
              <a:rPr lang="en-US" baseline="0" dirty="0"/>
              <a:t>Less structure equals wider aisle (42” in Sprinter, 62” in a wood bus, 76” in a 102” wide truck body)  </a:t>
            </a:r>
            <a:r>
              <a:rPr lang="en-US" b="1" baseline="0" dirty="0"/>
              <a:t>14” more!  Show 42”, 62”, 76” string!</a:t>
            </a:r>
          </a:p>
          <a:p>
            <a:endParaRPr lang="en-US" baseline="0" dirty="0"/>
          </a:p>
          <a:p>
            <a:r>
              <a:rPr lang="en-US" baseline="0" dirty="0"/>
              <a:t>Aluminum as a commodity has gotten more expensive</a:t>
            </a:r>
          </a:p>
          <a:p>
            <a:endParaRPr lang="en-US" baseline="0" dirty="0"/>
          </a:p>
          <a:p>
            <a:r>
              <a:rPr lang="en-US" baseline="0" dirty="0"/>
              <a:t>Hard to beat the traditional wood shelving</a:t>
            </a:r>
          </a:p>
          <a:p>
            <a:endParaRPr lang="en-US" baseline="0" dirty="0"/>
          </a:p>
          <a:p>
            <a:r>
              <a:rPr lang="en-US" baseline="0" dirty="0"/>
              <a:t>Doesn’t absorb sound quite as well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8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39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generator only</a:t>
            </a:r>
            <a:r>
              <a:rPr lang="en-US" baseline="0" dirty="0"/>
              <a:t> for necessities, battery charging and backup</a:t>
            </a:r>
          </a:p>
          <a:p>
            <a:endParaRPr lang="en-US" baseline="0" dirty="0"/>
          </a:p>
          <a:p>
            <a:r>
              <a:rPr lang="en-US" baseline="0" dirty="0"/>
              <a:t>Clean and quiet true sine wave power without the need for UPS systems</a:t>
            </a:r>
          </a:p>
          <a:p>
            <a:endParaRPr lang="en-US" baseline="0" dirty="0"/>
          </a:p>
          <a:p>
            <a:r>
              <a:rPr lang="en-US" baseline="0" dirty="0"/>
              <a:t>Less diesel fumes and noise </a:t>
            </a:r>
          </a:p>
          <a:p>
            <a:endParaRPr lang="en-US" baseline="0" dirty="0"/>
          </a:p>
          <a:p>
            <a:r>
              <a:rPr lang="en-US" baseline="0" dirty="0"/>
              <a:t>Large bank because batteries become the primary energy storage</a:t>
            </a:r>
          </a:p>
          <a:p>
            <a:endParaRPr lang="en-US" baseline="0" dirty="0"/>
          </a:p>
          <a:p>
            <a:r>
              <a:rPr lang="en-US" baseline="0" dirty="0"/>
              <a:t>Extra equipment can equal extra headaches down the road</a:t>
            </a:r>
          </a:p>
          <a:p>
            <a:endParaRPr lang="en-US" baseline="0" dirty="0"/>
          </a:p>
          <a:p>
            <a:r>
              <a:rPr lang="en-US" baseline="0" dirty="0"/>
              <a:t>Some additional training is required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772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powers all loads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Hybrid introduces larger battery bank and inverter… splitting loads into 3 groups (2 powered by batteries).  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Notice the heater is off the batteries (more in a few)!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Batteries are charged by inverter and engine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 can be added to improve run time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 Generator Start (AGS) system can be added to add convenience and reduce user errors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760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generation in power systems.  Automotive grade energy systems designed for vehicle lifetime!</a:t>
            </a:r>
          </a:p>
          <a:p>
            <a:endParaRPr lang="en-US" dirty="0"/>
          </a:p>
          <a:p>
            <a:r>
              <a:rPr lang="en-US" dirty="0"/>
              <a:t>Power large electrical loads with no generator</a:t>
            </a:r>
          </a:p>
          <a:p>
            <a:r>
              <a:rPr lang="en-US" dirty="0"/>
              <a:t>Designed for solid performance</a:t>
            </a:r>
          </a:p>
          <a:p>
            <a:r>
              <a:rPr lang="en-US" dirty="0"/>
              <a:t>No noise or fumes</a:t>
            </a:r>
          </a:p>
          <a:p>
            <a:endParaRPr lang="en-US" dirty="0"/>
          </a:p>
          <a:p>
            <a:r>
              <a:rPr lang="en-US" dirty="0"/>
              <a:t>Costs still a bit high</a:t>
            </a:r>
          </a:p>
          <a:p>
            <a:r>
              <a:rPr lang="en-US" dirty="0"/>
              <a:t>Different way of power thinking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55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thought this 2 minute video may be helpful.</a:t>
            </a:r>
          </a:p>
          <a:p>
            <a:endParaRPr lang="en-US" dirty="0"/>
          </a:p>
          <a:p>
            <a:r>
              <a:rPr lang="en-US" dirty="0"/>
              <a:t>I have visited the Volta plant and feel these products are the future of specialty vehicle power systems!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34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installed, it’s free (and constant)</a:t>
            </a:r>
            <a:r>
              <a:rPr lang="en-US" baseline="0" dirty="0"/>
              <a:t> power</a:t>
            </a:r>
          </a:p>
          <a:p>
            <a:endParaRPr lang="en-US" baseline="0" dirty="0"/>
          </a:p>
          <a:p>
            <a:r>
              <a:rPr lang="en-US" baseline="0" dirty="0"/>
              <a:t>Wipe them off once a year!</a:t>
            </a:r>
          </a:p>
          <a:p>
            <a:endParaRPr lang="en-US" baseline="0" dirty="0"/>
          </a:p>
          <a:p>
            <a:r>
              <a:rPr lang="en-US" baseline="0" dirty="0"/>
              <a:t>Can’t get better than collecting sunshine!</a:t>
            </a:r>
          </a:p>
          <a:p>
            <a:endParaRPr lang="en-US" baseline="0" dirty="0"/>
          </a:p>
          <a:p>
            <a:r>
              <a:rPr lang="en-US" baseline="0" dirty="0"/>
              <a:t>Cost is roughly $1,000 to $1,500 per panel</a:t>
            </a:r>
          </a:p>
          <a:p>
            <a:endParaRPr lang="en-US" baseline="0" dirty="0"/>
          </a:p>
          <a:p>
            <a:r>
              <a:rPr lang="en-US" baseline="0" dirty="0"/>
              <a:t>Fluorescent lighting doesn’t work!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60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anyone familiar with a</a:t>
            </a:r>
            <a:r>
              <a:rPr lang="en-US" baseline="0" dirty="0"/>
              <a:t> diesel fired heater is?</a:t>
            </a:r>
          </a:p>
          <a:p>
            <a:endParaRPr lang="en-US" baseline="0" dirty="0"/>
          </a:p>
          <a:p>
            <a:r>
              <a:rPr lang="en-US" baseline="0" dirty="0"/>
              <a:t>Powered by batteries</a:t>
            </a:r>
          </a:p>
          <a:p>
            <a:endParaRPr lang="en-US" baseline="0" dirty="0"/>
          </a:p>
          <a:p>
            <a:r>
              <a:rPr lang="en-US" baseline="0" dirty="0"/>
              <a:t>Forced air, ducted system (no hot grills to burn ankles)</a:t>
            </a:r>
          </a:p>
          <a:p>
            <a:endParaRPr lang="en-US" baseline="0" dirty="0"/>
          </a:p>
          <a:p>
            <a:r>
              <a:rPr lang="en-US" baseline="0" dirty="0"/>
              <a:t>Can pre-heat interior cabin (thermostatically controlled) </a:t>
            </a:r>
          </a:p>
          <a:p>
            <a:endParaRPr lang="en-US" baseline="0" dirty="0"/>
          </a:p>
          <a:p>
            <a:r>
              <a:rPr lang="en-US" baseline="0" dirty="0"/>
              <a:t>So far… Cost is a bit higher, but elimination of the generator issue must be factored.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454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built in components</a:t>
            </a:r>
            <a:r>
              <a:rPr lang="en-US" baseline="0" dirty="0"/>
              <a:t> (think </a:t>
            </a:r>
            <a:r>
              <a:rPr lang="en-US" baseline="0" dirty="0" err="1"/>
              <a:t>aircard</a:t>
            </a:r>
            <a:r>
              <a:rPr lang="en-US" baseline="0" dirty="0"/>
              <a:t> on steroids!).  Bandwidth for 10-20 simultaneous users.  Exterior high-gain antennas greatly improve service coverage and bandwidth</a:t>
            </a:r>
          </a:p>
          <a:p>
            <a:endParaRPr lang="en-US" baseline="0" dirty="0"/>
          </a:p>
          <a:p>
            <a:r>
              <a:rPr lang="en-US" baseline="0" dirty="0"/>
              <a:t>Virtual Private Network and GPS tracking available</a:t>
            </a:r>
          </a:p>
          <a:p>
            <a:endParaRPr lang="en-US" baseline="0" dirty="0"/>
          </a:p>
          <a:p>
            <a:r>
              <a:rPr lang="en-US" baseline="0" dirty="0"/>
              <a:t>Cast a </a:t>
            </a:r>
            <a:r>
              <a:rPr lang="en-US" baseline="0" dirty="0" err="1"/>
              <a:t>WiFi</a:t>
            </a:r>
            <a:r>
              <a:rPr lang="en-US" baseline="0" dirty="0"/>
              <a:t> cloud for patron devices.</a:t>
            </a:r>
          </a:p>
          <a:p>
            <a:endParaRPr lang="en-US" baseline="0" dirty="0"/>
          </a:p>
          <a:p>
            <a:r>
              <a:rPr lang="en-US" baseline="0" dirty="0"/>
              <a:t>Cost is about $1200/</a:t>
            </a:r>
            <a:r>
              <a:rPr lang="en-US" baseline="0" dirty="0" err="1"/>
              <a:t>ea</a:t>
            </a:r>
            <a:r>
              <a:rPr lang="en-US" baseline="0" dirty="0"/>
              <a:t> installed</a:t>
            </a:r>
          </a:p>
          <a:p>
            <a:endParaRPr lang="en-US" baseline="0" dirty="0"/>
          </a:p>
          <a:p>
            <a:r>
              <a:rPr lang="en-US" baseline="0" dirty="0"/>
              <a:t>May need replacement as technologies change</a:t>
            </a:r>
          </a:p>
          <a:p>
            <a:endParaRPr lang="en-US" baseline="0" dirty="0"/>
          </a:p>
          <a:p>
            <a:r>
              <a:rPr lang="en-US" baseline="0" dirty="0"/>
              <a:t>There is some configuration necessary from IT dept.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7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Monitors are everywhere we look these days.  There is a natural extension in outreach vehicles!</a:t>
            </a:r>
          </a:p>
          <a:p>
            <a:endParaRPr lang="en-US" baseline="0" dirty="0"/>
          </a:p>
          <a:p>
            <a:r>
              <a:rPr lang="en-US" baseline="0" dirty="0"/>
              <a:t>Information display with local or streaming sources</a:t>
            </a:r>
          </a:p>
          <a:p>
            <a:r>
              <a:rPr lang="en-US" baseline="0" dirty="0"/>
              <a:t>Content can be messaging, entertainment or gaming</a:t>
            </a:r>
          </a:p>
          <a:p>
            <a:r>
              <a:rPr lang="en-US" baseline="0" dirty="0"/>
              <a:t>Familiar throughout fixed library environments</a:t>
            </a:r>
          </a:p>
          <a:p>
            <a:endParaRPr lang="en-US" baseline="0" dirty="0"/>
          </a:p>
          <a:p>
            <a:r>
              <a:rPr lang="en-US" baseline="0" dirty="0"/>
              <a:t>Always a cost</a:t>
            </a:r>
          </a:p>
          <a:p>
            <a:r>
              <a:rPr lang="en-US" baseline="0" dirty="0"/>
              <a:t>Technologies age relatively fast</a:t>
            </a:r>
          </a:p>
          <a:p>
            <a:r>
              <a:rPr lang="en-US" baseline="0" dirty="0"/>
              <a:t>IT folks need to finalize configuration upon delivery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84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it or not, we all have to deal with public risk.  </a:t>
            </a:r>
          </a:p>
          <a:p>
            <a:endParaRPr lang="en-US" dirty="0"/>
          </a:p>
          <a:p>
            <a:r>
              <a:rPr lang="en-US" dirty="0"/>
              <a:t>Security is paramount, especially with a single staff operation</a:t>
            </a:r>
          </a:p>
          <a:p>
            <a:r>
              <a:rPr lang="en-US" dirty="0"/>
              <a:t>Avoids the “he said, she said” scenarios</a:t>
            </a:r>
          </a:p>
          <a:p>
            <a:r>
              <a:rPr lang="en-US" dirty="0"/>
              <a:t>Today’s systems are merged with back-up cameras and stitch all 4 exterior cameras into a 360 degree view.</a:t>
            </a:r>
          </a:p>
          <a:p>
            <a:endParaRPr lang="en-US" baseline="0" dirty="0"/>
          </a:p>
          <a:p>
            <a:r>
              <a:rPr lang="en-US" baseline="0" dirty="0"/>
              <a:t>Telemetric and driver behavior can also be monitored</a:t>
            </a:r>
          </a:p>
          <a:p>
            <a:r>
              <a:rPr lang="en-US" baseline="0" dirty="0"/>
              <a:t>Real-time monitoring via ruggedized modem!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780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 went over some general considerations.  Now it’s time to write some specifications.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85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547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746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3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you’ve gone through all the steps and have awarded the project to a vendor.  Your work is not done!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692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Dimensions, features, patron flow, finish selections, graphics,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69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delay in getting information to the vendor</a:t>
            </a:r>
          </a:p>
          <a:p>
            <a:endParaRPr lang="en-US" dirty="0"/>
          </a:p>
          <a:p>
            <a:r>
              <a:rPr lang="en-US" dirty="0"/>
              <a:t>Graphics are a very subjective element.  Could go quickly, but sometimes takes longer than the build!</a:t>
            </a:r>
          </a:p>
          <a:p>
            <a:endParaRPr lang="en-US" dirty="0"/>
          </a:p>
          <a:p>
            <a:r>
              <a:rPr lang="en-US" dirty="0"/>
              <a:t>Make your finish selections in a timely manner</a:t>
            </a:r>
          </a:p>
          <a:p>
            <a:endParaRPr lang="en-US" dirty="0"/>
          </a:p>
          <a:p>
            <a:r>
              <a:rPr lang="en-US" dirty="0"/>
              <a:t>Request weekly photo updates to monitor progress and/or check for errors</a:t>
            </a:r>
          </a:p>
          <a:p>
            <a:endParaRPr lang="en-US" dirty="0"/>
          </a:p>
          <a:p>
            <a:r>
              <a:rPr lang="en-US" dirty="0"/>
              <a:t>Have a frequent and open dialog weekly to iron out any issues</a:t>
            </a:r>
          </a:p>
          <a:p>
            <a:endParaRPr lang="en-US" dirty="0"/>
          </a:p>
          <a:p>
            <a:r>
              <a:rPr lang="en-US" dirty="0"/>
              <a:t>Conduct on-site visits.  There’s nothing like being there!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07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43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Barbara and I would both like to thank you for your time today, and hope you picked up some great tips and information from our presentation!</a:t>
            </a:r>
          </a:p>
          <a:p>
            <a:endParaRPr lang="en-US" dirty="0"/>
          </a:p>
          <a:p>
            <a:r>
              <a:rPr lang="en-US" dirty="0"/>
              <a:t>Please feel free to use the information on the screen to contact me and/or grab a business card and brochure from the back of the room.</a:t>
            </a:r>
          </a:p>
          <a:p>
            <a:endParaRPr lang="en-US" dirty="0"/>
          </a:p>
          <a:p>
            <a:r>
              <a:rPr lang="en-US" dirty="0"/>
              <a:t>We hope you have/had a great conference and we look forward to any questions you may have.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8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83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22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44F52-BF7C-4AB7-8678-F378614FD4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gif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gif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3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4.jp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3.gif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3.gi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3.gif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23.gif"/><Relationship Id="rId7" Type="http://schemas.openxmlformats.org/officeDocument/2006/relationships/image" Target="../media/image64.jpeg"/><Relationship Id="rId12" Type="http://schemas.openxmlformats.org/officeDocument/2006/relationships/image" Target="../media/image6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11" Type="http://schemas.openxmlformats.org/officeDocument/2006/relationships/image" Target="../media/image68.jpg"/><Relationship Id="rId5" Type="http://schemas.openxmlformats.org/officeDocument/2006/relationships/image" Target="../media/image62.jpeg"/><Relationship Id="rId10" Type="http://schemas.openxmlformats.org/officeDocument/2006/relationships/image" Target="../media/image67.JP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gif"/><Relationship Id="rId5" Type="http://schemas.openxmlformats.org/officeDocument/2006/relationships/image" Target="../media/image70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VFDTCWGkihU?feature=oembed" TargetMode="External"/><Relationship Id="rId5" Type="http://schemas.openxmlformats.org/officeDocument/2006/relationships/image" Target="../media/image76.jpeg"/><Relationship Id="rId4" Type="http://schemas.openxmlformats.org/officeDocument/2006/relationships/image" Target="../media/image23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6.jpe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wmf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bpl.info/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bbattles@sbpl.info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gif"/><Relationship Id="rId5" Type="http://schemas.openxmlformats.org/officeDocument/2006/relationships/hyperlink" Target="http://www.vehiclesuccess.com/" TargetMode="External"/><Relationship Id="rId4" Type="http://schemas.openxmlformats.org/officeDocument/2006/relationships/hyperlink" Target="mailto:mswendrowski@vehiclesucces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specify the right outreach vehicle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Barbara Battles, SBPL and Michael </a:t>
            </a:r>
            <a:r>
              <a:rPr lang="en-US" dirty="0" err="1"/>
              <a:t>Swendrowski</a:t>
            </a:r>
            <a:r>
              <a:rPr lang="en-US" dirty="0"/>
              <a:t>, SVS </a:t>
            </a:r>
          </a:p>
        </p:txBody>
      </p:sp>
    </p:spTree>
    <p:extLst>
      <p:ext uri="{BB962C8B-B14F-4D97-AF65-F5344CB8AC3E}">
        <p14:creationId xmlns:p14="http://schemas.microsoft.com/office/powerpoint/2010/main" val="2238308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</a:t>
            </a:r>
          </a:p>
        </p:txBody>
      </p:sp>
      <p:pic>
        <p:nvPicPr>
          <p:cNvPr id="1026" name="Picture 2" descr="Image result for partnership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25" y="1915734"/>
            <a:ext cx="7601494" cy="358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424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Basic Library services and materials</a:t>
            </a:r>
          </a:p>
          <a:p>
            <a:r>
              <a:rPr lang="en-US" sz="3600" dirty="0"/>
              <a:t>Literacy Support</a:t>
            </a:r>
          </a:p>
          <a:p>
            <a:r>
              <a:rPr lang="en-US" sz="3600" dirty="0"/>
              <a:t>Home Delivery</a:t>
            </a:r>
          </a:p>
          <a:p>
            <a:r>
              <a:rPr lang="en-US" sz="3600" dirty="0"/>
              <a:t>Institutional Delivery</a:t>
            </a:r>
          </a:p>
          <a:p>
            <a:r>
              <a:rPr lang="en-US" sz="3600" dirty="0"/>
              <a:t>Accessibility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3629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Library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Outreach</a:t>
            </a:r>
          </a:p>
          <a:p>
            <a:r>
              <a:rPr lang="en-US" sz="3600" dirty="0"/>
              <a:t>Expansion – Branch vs. Bookmobile</a:t>
            </a:r>
          </a:p>
          <a:p>
            <a:r>
              <a:rPr lang="en-US" sz="3600" dirty="0"/>
              <a:t>Marketing – more visibility and good will</a:t>
            </a:r>
          </a:p>
          <a:p>
            <a:r>
              <a:rPr lang="en-US" sz="3600" dirty="0"/>
              <a:t>Educational Support</a:t>
            </a:r>
          </a:p>
          <a:p>
            <a:r>
              <a:rPr lang="en-US" sz="3600" dirty="0"/>
              <a:t>Additional Service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78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Single vehicle</a:t>
            </a:r>
          </a:p>
          <a:p>
            <a:r>
              <a:rPr lang="en-US" sz="3600" dirty="0"/>
              <a:t>Multiple vehicles (at outset or over time)</a:t>
            </a:r>
          </a:p>
          <a:p>
            <a:r>
              <a:rPr lang="en-US" sz="3600" dirty="0"/>
              <a:t>Single-use vs Multipurpose Vehicles</a:t>
            </a:r>
          </a:p>
          <a:p>
            <a:r>
              <a:rPr lang="en-US" sz="3600" dirty="0"/>
              <a:t>Convertible Vehicles</a:t>
            </a:r>
          </a:p>
        </p:txBody>
      </p:sp>
    </p:spTree>
    <p:extLst>
      <p:ext uri="{BB962C8B-B14F-4D97-AF65-F5344CB8AC3E}">
        <p14:creationId xmlns:p14="http://schemas.microsoft.com/office/powerpoint/2010/main" val="302784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 and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Full-time or part time staff – in house or new-hire</a:t>
            </a:r>
          </a:p>
          <a:p>
            <a:r>
              <a:rPr lang="en-US" dirty="0"/>
              <a:t>Job Titles and Descriptions</a:t>
            </a:r>
          </a:p>
          <a:p>
            <a:r>
              <a:rPr lang="en-US" dirty="0"/>
              <a:t>Hours and Days of Operation</a:t>
            </a:r>
          </a:p>
          <a:p>
            <a:r>
              <a:rPr lang="en-US" dirty="0"/>
              <a:t>Experience and Training</a:t>
            </a:r>
          </a:p>
          <a:p>
            <a:r>
              <a:rPr lang="en-US" dirty="0"/>
              <a:t>Garaging or staging of vehicle </a:t>
            </a:r>
          </a:p>
          <a:p>
            <a:r>
              <a:rPr lang="en-US" dirty="0"/>
              <a:t>Maintenance of vehicle</a:t>
            </a:r>
          </a:p>
          <a:p>
            <a:r>
              <a:rPr lang="en-US" dirty="0"/>
              <a:t>Fuel decisions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346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Requirements</a:t>
            </a:r>
          </a:p>
          <a:p>
            <a:r>
              <a:rPr lang="en-US" sz="3600" dirty="0"/>
              <a:t>Flexibility</a:t>
            </a:r>
          </a:p>
          <a:p>
            <a:r>
              <a:rPr lang="en-US" sz="3600" dirty="0"/>
              <a:t>Size and Scope</a:t>
            </a:r>
          </a:p>
          <a:p>
            <a:r>
              <a:rPr lang="en-US" sz="3600" dirty="0"/>
              <a:t>Home location, shifting and loading</a:t>
            </a:r>
          </a:p>
          <a:p>
            <a:r>
              <a:rPr lang="en-US" sz="3600" dirty="0"/>
              <a:t>Budget and Processing</a:t>
            </a:r>
          </a:p>
        </p:txBody>
      </p:sp>
    </p:spTree>
    <p:extLst>
      <p:ext uri="{BB962C8B-B14F-4D97-AF65-F5344CB8AC3E}">
        <p14:creationId xmlns:p14="http://schemas.microsoft.com/office/powerpoint/2010/main" val="350005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staff and number of seats and workstations</a:t>
            </a:r>
          </a:p>
          <a:p>
            <a:r>
              <a:rPr lang="en-US" dirty="0"/>
              <a:t>Comfort needs</a:t>
            </a:r>
          </a:p>
          <a:p>
            <a:r>
              <a:rPr lang="en-US" dirty="0"/>
              <a:t>Layout and Configuration for function</a:t>
            </a:r>
          </a:p>
          <a:p>
            <a:r>
              <a:rPr lang="en-US" dirty="0"/>
              <a:t>Shelving</a:t>
            </a:r>
          </a:p>
          <a:p>
            <a:r>
              <a:rPr lang="en-US" dirty="0"/>
              <a:t>Materials</a:t>
            </a:r>
          </a:p>
          <a:p>
            <a:r>
              <a:rPr lang="en-US" dirty="0"/>
              <a:t>Graphics</a:t>
            </a:r>
          </a:p>
          <a:p>
            <a:r>
              <a:rPr lang="en-US" dirty="0"/>
              <a:t>Electronics</a:t>
            </a:r>
          </a:p>
          <a:p>
            <a:r>
              <a:rPr lang="en-US" dirty="0"/>
              <a:t>Display and Storage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63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Book-bikes, book-boats and other specialty vehicles</a:t>
            </a:r>
          </a:p>
          <a:p>
            <a:r>
              <a:rPr lang="en-US" dirty="0"/>
              <a:t>Small electronic three-wheeled vehicles</a:t>
            </a:r>
          </a:p>
          <a:p>
            <a:r>
              <a:rPr lang="en-US" dirty="0"/>
              <a:t>Sprinter vans and smaller delivery vehicles</a:t>
            </a:r>
          </a:p>
          <a:p>
            <a:r>
              <a:rPr lang="en-US" dirty="0"/>
              <a:t>Trailers</a:t>
            </a:r>
          </a:p>
          <a:p>
            <a:r>
              <a:rPr lang="en-US" dirty="0"/>
              <a:t>Small RVs </a:t>
            </a:r>
          </a:p>
          <a:p>
            <a:r>
              <a:rPr lang="en-US" dirty="0"/>
              <a:t>Step Vans</a:t>
            </a:r>
          </a:p>
          <a:p>
            <a:r>
              <a:rPr lang="en-US" dirty="0"/>
              <a:t>Busses</a:t>
            </a:r>
          </a:p>
          <a:p>
            <a:r>
              <a:rPr lang="en-US" dirty="0"/>
              <a:t>Trucks</a:t>
            </a:r>
          </a:p>
          <a:p>
            <a:r>
              <a:rPr lang="en-US" dirty="0"/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750604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Small human and electric  Powered fair-weather vehicles</a:t>
            </a:r>
          </a:p>
        </p:txBody>
      </p:sp>
      <p:pic>
        <p:nvPicPr>
          <p:cNvPr id="3074" name="Picture 2" descr="https://www.montclairlocal.news/wp-content/uploads/2019/07/20190716_120422-1024x5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05894"/>
            <a:ext cx="533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Image result for book bikes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50281"/>
            <a:ext cx="5334000" cy="391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99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Bikes and Boats</a:t>
            </a:r>
          </a:p>
        </p:txBody>
      </p:sp>
      <p:pic>
        <p:nvPicPr>
          <p:cNvPr id="5" name="Content Placeholder 4" descr="Image result for book bikes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93" y="2193925"/>
            <a:ext cx="3245413" cy="402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Image result for book boat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17738"/>
            <a:ext cx="533400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64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comics bookmobil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32" y="695459"/>
            <a:ext cx="5577625" cy="59961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put your library through this process?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First things first – get your ducks in a row.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are the decision makers?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are your customers?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are your partners?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will provide the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are your goals for the service?</a:t>
            </a:r>
          </a:p>
        </p:txBody>
      </p:sp>
    </p:spTree>
    <p:extLst>
      <p:ext uri="{BB962C8B-B14F-4D97-AF65-F5344CB8AC3E}">
        <p14:creationId xmlns:p14="http://schemas.microsoft.com/office/powerpoint/2010/main" val="368864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Vans, Small and mid-sized Delivery Vehicles</a:t>
            </a:r>
          </a:p>
        </p:txBody>
      </p:sp>
      <p:pic>
        <p:nvPicPr>
          <p:cNvPr id="5" name="Content Placeholder 4" descr="Image result for Book delivery van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917031"/>
            <a:ext cx="4445000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Image result for Book delivery van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5831"/>
            <a:ext cx="5334000" cy="4000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82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 pulled trailers</a:t>
            </a:r>
          </a:p>
        </p:txBody>
      </p:sp>
      <p:pic>
        <p:nvPicPr>
          <p:cNvPr id="4" name="Content Placeholder 3" descr="Image result for Book trailer St Louis County Library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9" y="2330449"/>
            <a:ext cx="5365750" cy="402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Book trailer St Louis County Librar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5" y="2330449"/>
            <a:ext cx="5943600" cy="3964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820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Vans</a:t>
            </a:r>
          </a:p>
        </p:txBody>
      </p:sp>
      <p:pic>
        <p:nvPicPr>
          <p:cNvPr id="7" name="Content Placeholder 6" descr="Image result for Step van bookmobiles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19994"/>
            <a:ext cx="5334000" cy="357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Image result for Step van bookmobiles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037" y="2057401"/>
            <a:ext cx="4923163" cy="4109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741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Busses</a:t>
            </a:r>
          </a:p>
        </p:txBody>
      </p:sp>
      <p:pic>
        <p:nvPicPr>
          <p:cNvPr id="5" name="Content Placeholder 4" descr="Image result for RV style bookmobiles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9" y="2841984"/>
            <a:ext cx="5334000" cy="355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 descr="Image result for RV style bookmobiles"/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778" y="2057401"/>
            <a:ext cx="5334000" cy="2364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904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</a:t>
            </a:r>
          </a:p>
        </p:txBody>
      </p:sp>
      <p:pic>
        <p:nvPicPr>
          <p:cNvPr id="7" name="Content Placeholder 6" descr="Image result for RV style bookmobiles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9" y="1969866"/>
            <a:ext cx="5334000" cy="333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Image result for Large bookmobi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62" y="3636042"/>
            <a:ext cx="5334000" cy="219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2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008" y="2189808"/>
            <a:ext cx="9556123" cy="4397734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Enjoy your vehicle however you use it!</a:t>
            </a:r>
          </a:p>
        </p:txBody>
      </p:sp>
    </p:spTree>
    <p:extLst>
      <p:ext uri="{BB962C8B-B14F-4D97-AF65-F5344CB8AC3E}">
        <p14:creationId xmlns:p14="http://schemas.microsoft.com/office/powerpoint/2010/main" val="3906927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bookmobile icons">
            <a:extLst>
              <a:ext uri="{FF2B5EF4-FFF2-40B4-BE49-F238E27FC236}">
                <a16:creationId xmlns:a16="http://schemas.microsoft.com/office/drawing/2014/main" id="{27D5EB56-2C37-46B8-AD6E-E5C8425BF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5"/>
          <a:stretch/>
        </p:blipFill>
        <p:spPr bwMode="auto">
          <a:xfrm>
            <a:off x="857125" y="297674"/>
            <a:ext cx="6055126" cy="32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C2EEE-4F74-4C4D-80AE-C241859E2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726" y="3609754"/>
            <a:ext cx="1471127" cy="733945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97376EE4-2BEC-4FEA-89B1-1F6315A66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53" y="3348084"/>
            <a:ext cx="9023498" cy="1293028"/>
          </a:xfrm>
        </p:spPr>
        <p:txBody>
          <a:bodyPr/>
          <a:lstStyle/>
          <a:p>
            <a:r>
              <a:rPr lang="en-US" dirty="0"/>
              <a:t>FURTHER DOWN THE ROAD WITH VEHICLES.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82419B-5C32-4DEA-86E4-8019A856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25" y="1765269"/>
            <a:ext cx="6257291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dirty="0"/>
              <a:t>Michael </a:t>
            </a:r>
            <a:r>
              <a:rPr lang="en-US" sz="4000" dirty="0" err="1"/>
              <a:t>swendrowski</a:t>
            </a: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FC664A-C263-4EBE-8393-9F1364565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9760" y="3058297"/>
            <a:ext cx="6257290" cy="2914664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33-year veteran of specialty vehicle industry (1986)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Over 1000 vehicles to date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President Specialty Vehicle Services, LLC. (2002)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Chairman ALA Subcommittee on Bookmobiles (2006)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ABOS Board of Directors (2010)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Chair of BOIR Subcommittee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Co-author of </a:t>
            </a:r>
            <a:r>
              <a:rPr lang="en-US" i="1" dirty="0">
                <a:solidFill>
                  <a:schemeClr val="tx2"/>
                </a:solidFill>
              </a:rPr>
              <a:t>On the Road with Outreach </a:t>
            </a:r>
            <a:r>
              <a:rPr lang="en-US" dirty="0">
                <a:solidFill>
                  <a:schemeClr val="tx2"/>
                </a:solidFill>
              </a:rPr>
              <a:t>(Libraries Unlimited, 2009)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Assisted over 100 libraries with outreach vehicle projects worldwide</a:t>
            </a:r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DCB8-FD9E-4CAC-94B3-AEDC4460A7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97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D923E6-702B-4F5A-B7CB-991E33DECB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70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8AE14-C081-4B0D-BC1A-9F1AB7AC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Base vehicles</a:t>
            </a:r>
            <a:endParaRPr lang="en-US" dirty="0"/>
          </a:p>
        </p:txBody>
      </p:sp>
      <p:sp useBgFill="1">
        <p:nvSpPr>
          <p:cNvPr id="2069" name="Rectangle 72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truck headlight">
            <a:extLst>
              <a:ext uri="{FF2B5EF4-FFF2-40B4-BE49-F238E27FC236}">
                <a16:creationId xmlns:a16="http://schemas.microsoft.com/office/drawing/2014/main" id="{5F67B54B-4E47-4CB9-A0EC-04131993DE6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r="23887"/>
          <a:stretch/>
        </p:blipFill>
        <p:spPr bwMode="auto">
          <a:xfrm>
            <a:off x="5304147" y="10"/>
            <a:ext cx="688785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C7D5C6A-C69F-4EE7-9498-9EF6BE130B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3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130" y="259258"/>
            <a:ext cx="8610600" cy="1293028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A5A469A1-C27B-4254-8B23-E54DA6D93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9253006"/>
              </p:ext>
            </p:extLst>
          </p:nvPr>
        </p:nvGraphicFramePr>
        <p:xfrm>
          <a:off x="1934678" y="1222407"/>
          <a:ext cx="9745184" cy="53517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8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38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5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1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27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80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69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69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69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1177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75504">
                <a:tc gridSpan="12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90">
                <a:tc gridSpan="12">
                  <a:txBody>
                    <a:bodyPr/>
                    <a:lstStyle/>
                    <a:p>
                      <a:pPr algn="ctr" fontAlgn="b"/>
                      <a:endParaRPr lang="en-US" sz="1000" b="0" i="1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68">
                <a:tc gridSpan="12">
                  <a:txBody>
                    <a:bodyPr/>
                    <a:lstStyle/>
                    <a:p>
                      <a:pPr algn="ct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04"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 dirty="0">
                          <a:effectLst/>
                        </a:rPr>
                        <a:t> 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 dirty="0">
                          <a:effectLst/>
                        </a:rPr>
                        <a:t> </a:t>
                      </a:r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Overall Length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Overall Width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Floor Height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Interior Height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Collection Capacity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Service Duty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Service Life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Service Types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>
                          <a:effectLst/>
                        </a:rPr>
                        <a:t>Base Cost (2018)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i="1" u="none" strike="noStrike" dirty="0" err="1">
                          <a:effectLst/>
                        </a:rPr>
                        <a:t>Maint</a:t>
                      </a:r>
                      <a:r>
                        <a:rPr lang="en-US" sz="1000" i="1" u="none" strike="noStrike" dirty="0">
                          <a:effectLst/>
                        </a:rPr>
                        <a:t>. Costs</a:t>
                      </a:r>
                      <a:endParaRPr lang="en-US" sz="10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Truck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28' - 40'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102"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32" - 44"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84" &amp; 91"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2500 - 6000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Medium - Heavy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14-20 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>
                          <a:effectLst/>
                        </a:rPr>
                        <a:t>C, D, E, I, L, LV, P, R, S, U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$225K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6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28' - 40'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96"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38" - 44"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77" - 87"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3500 - 5000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Heavy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15-21 years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C, LV, P, R, S, U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$250K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22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Van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20' - 25'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78"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29" - 32"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66" - 78"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1000 - 2500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7-10 years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C, D, E, H, L, LV, P, S, 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$150K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432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Cutaway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20' - 26'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96"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30" - 36"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69" - 84"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1000 - 2000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7-10 years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C, D, E, H, I, L, LV, P, S, 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$150K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Medium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Step Van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20' - 40'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36" - 42"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72" - 84"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1000 - 6000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Light - Medium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12-16 years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u="none" strike="noStrike">
                          <a:effectLst/>
                        </a:rPr>
                        <a:t>C, D, I, L, LV, P, S, U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$190K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Medium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8616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Low Floor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500" u="none" strike="noStrike">
                          <a:effectLst/>
                        </a:rPr>
                        <a:t> </a:t>
                      </a:r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28' - 32'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96"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12" - 16"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77" - 84"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2000 - 3000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Medium 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9-15 years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C, D, E, H, L, S, 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$250K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768"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7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sng" strike="noStrike" dirty="0">
                          <a:effectLst/>
                        </a:rPr>
                        <a:t>Service Type Key:</a:t>
                      </a:r>
                      <a:endParaRPr lang="en-US" sz="800" b="0" i="1" u="sng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7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C = Children Bookmobile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H = Homebound Delivery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LV = Learning Vehicle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 = Suburban Bookmobile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7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D = Deposit Collections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 - Interlibrary Delivery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P = Programming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U = Urban Bookmobile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676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 = Elderly Bookmobile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 = Lobby Stops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R = Rural Bookmobile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92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your decision Makers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Team</a:t>
            </a:r>
          </a:p>
          <a:p>
            <a:r>
              <a:rPr lang="en-US" dirty="0"/>
              <a:t>Administration</a:t>
            </a:r>
          </a:p>
          <a:p>
            <a:r>
              <a:rPr lang="en-US" dirty="0"/>
              <a:t>Outreach Staff</a:t>
            </a:r>
          </a:p>
          <a:p>
            <a:r>
              <a:rPr lang="en-US" dirty="0"/>
              <a:t>Library Trustees or other governing body</a:t>
            </a:r>
          </a:p>
          <a:p>
            <a:r>
              <a:rPr lang="en-US" dirty="0"/>
              <a:t>Township Council or Local Government</a:t>
            </a:r>
          </a:p>
          <a:p>
            <a:r>
              <a:rPr lang="en-US" dirty="0"/>
              <a:t>Other Library Staff Members</a:t>
            </a:r>
          </a:p>
          <a:p>
            <a:r>
              <a:rPr lang="en-US" dirty="0"/>
              <a:t>Friends, Foundation or other library groups</a:t>
            </a:r>
          </a:p>
          <a:p>
            <a:r>
              <a:rPr lang="en-US" dirty="0"/>
              <a:t>“The Public”</a:t>
            </a:r>
          </a:p>
        </p:txBody>
      </p:sp>
    </p:spTree>
    <p:extLst>
      <p:ext uri="{BB962C8B-B14F-4D97-AF65-F5344CB8AC3E}">
        <p14:creationId xmlns:p14="http://schemas.microsoft.com/office/powerpoint/2010/main" val="4158043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6AAB8D4-3389-42DE-AF5B-6E7ED8665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Low cost</a:t>
            </a:r>
          </a:p>
          <a:p>
            <a:r>
              <a:rPr lang="en-US" dirty="0">
                <a:solidFill>
                  <a:srgbClr val="2A6725"/>
                </a:solidFill>
              </a:rPr>
              <a:t>Easy to drive</a:t>
            </a:r>
          </a:p>
          <a:p>
            <a:r>
              <a:rPr lang="en-US" dirty="0">
                <a:solidFill>
                  <a:srgbClr val="2A6725"/>
                </a:solidFill>
              </a:rPr>
              <a:t>Highly maneuverable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A788811-0390-4734-A4E9-3E5DEFBC4C83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Limited space</a:t>
            </a:r>
          </a:p>
          <a:p>
            <a:r>
              <a:rPr lang="en-US" dirty="0">
                <a:solidFill>
                  <a:srgbClr val="FF0000"/>
                </a:solidFill>
              </a:rPr>
              <a:t>Light service duty</a:t>
            </a:r>
          </a:p>
          <a:p>
            <a:r>
              <a:rPr lang="en-US" dirty="0">
                <a:solidFill>
                  <a:srgbClr val="FF0000"/>
                </a:solidFill>
              </a:rPr>
              <a:t>Small collection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659F565A-234F-4FA6-8866-96A94DF78222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DEFBDD9-19FA-41C3-B84B-CB36EB1E9A9C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26682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4" descr="http://www2.mercedes-benz.com.au/content/media_library/hq/hq_mpc_reference_site/van_ng/vans_world/history/chronicle/1995-2005/2000/vans_world_history_chronicle_1995-2005_2000_sprinter_facelift_01_500x329_de_05-2008_jpg.object-Single-MEDIA.tmp/2000_MB-Sprinter_01_500x329_de_05-2008.jpg">
            <a:extLst>
              <a:ext uri="{FF2B5EF4-FFF2-40B4-BE49-F238E27FC236}">
                <a16:creationId xmlns:a16="http://schemas.microsoft.com/office/drawing/2014/main" id="{1CFD2324-1D4B-4847-AA4B-D25752AE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892" y="671049"/>
            <a:ext cx="4833512" cy="31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5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73F676-1744-4059-A229-E096D53556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BF903-06A6-4545-8FDA-8680F54D6C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99" y="2771151"/>
            <a:ext cx="1676400" cy="25213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2AC4F0-0980-4231-A981-BF4EFA91D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3" y="1486289"/>
            <a:ext cx="1752734" cy="26361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D9F76C-CFEA-4D3E-AD0C-516D6D52DE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314" y="5445132"/>
            <a:ext cx="1647497" cy="947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7125A-68F8-4443-91ED-29825EB603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991" y="3875288"/>
            <a:ext cx="1476917" cy="25685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9E365D-E8B6-4CD5-814D-42C1C0FA55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78" y="4290920"/>
            <a:ext cx="2989317" cy="17188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6F6EB6-A3EF-43B2-A78D-C0F0DD2C9DD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4" b="21403"/>
          <a:stretch/>
        </p:blipFill>
        <p:spPr>
          <a:xfrm>
            <a:off x="3730518" y="939212"/>
            <a:ext cx="5124203" cy="16278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7F1D5-439E-4DC7-B7E6-5CB3EBFF0F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03" y="3696882"/>
            <a:ext cx="4118269" cy="2746957"/>
          </a:xfrm>
          <a:prstGeom prst="rect">
            <a:avLst/>
          </a:prstGeom>
        </p:spPr>
      </p:pic>
      <p:pic>
        <p:nvPicPr>
          <p:cNvPr id="4" name="Picture 3" descr="A van parked on the side of a road&#10;&#10;Description automatically generated">
            <a:extLst>
              <a:ext uri="{FF2B5EF4-FFF2-40B4-BE49-F238E27FC236}">
                <a16:creationId xmlns:a16="http://schemas.microsoft.com/office/drawing/2014/main" id="{A86823D7-5994-4125-A336-25DBD4918A2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94" t="26386" r="4035" b="22828"/>
          <a:stretch/>
        </p:blipFill>
        <p:spPr>
          <a:xfrm>
            <a:off x="7872584" y="1941477"/>
            <a:ext cx="3987387" cy="16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cutaways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DCD1938-23A1-4652-849F-EB4872E6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Cost effective</a:t>
            </a:r>
          </a:p>
          <a:p>
            <a:r>
              <a:rPr lang="en-US" dirty="0">
                <a:solidFill>
                  <a:srgbClr val="2A6725"/>
                </a:solidFill>
              </a:rPr>
              <a:t>Rectangular body</a:t>
            </a:r>
          </a:p>
          <a:p>
            <a:r>
              <a:rPr lang="en-US" dirty="0">
                <a:solidFill>
                  <a:srgbClr val="2A6725"/>
                </a:solidFill>
              </a:rPr>
              <a:t>High headroom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6F96868E-6E49-4284-8FBB-D6A1846E3412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Light service duty</a:t>
            </a:r>
          </a:p>
          <a:p>
            <a:r>
              <a:rPr lang="en-US" dirty="0">
                <a:solidFill>
                  <a:srgbClr val="FF0000"/>
                </a:solidFill>
              </a:rPr>
              <a:t>Minimal weight capacity</a:t>
            </a:r>
          </a:p>
          <a:p>
            <a:r>
              <a:rPr lang="en-US" dirty="0">
                <a:solidFill>
                  <a:srgbClr val="FF0000"/>
                </a:solidFill>
              </a:rPr>
              <a:t>Limited length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ACD0283-A46D-4916-B24F-851BC5DA43D3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8E7B82CD-A414-414E-B94A-AB43A9AE406B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09537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4" descr="http://www.unicell.com/portals/66/Content_Images/Images/Transit_2014_K8A0054-600px.png">
            <a:extLst>
              <a:ext uri="{FF2B5EF4-FFF2-40B4-BE49-F238E27FC236}">
                <a16:creationId xmlns:a16="http://schemas.microsoft.com/office/drawing/2014/main" id="{174F180F-2821-4FF9-A1AF-6EFD9E00F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50" y="28575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cutaways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2B245C-050C-4DD6-906A-ECE5736EF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455" y="4266514"/>
            <a:ext cx="3035621" cy="2276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ABAA54-4211-4B79-BBB6-1D5CF35A9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2" y="4478684"/>
            <a:ext cx="2752725" cy="2064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44741A-7A7F-4E84-A9D6-52016A45B5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8" t="43191"/>
          <a:stretch/>
        </p:blipFill>
        <p:spPr>
          <a:xfrm>
            <a:off x="8501771" y="2678658"/>
            <a:ext cx="2884875" cy="1362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F7AE1-5905-44A4-AABC-761EB9CF7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79" y="4478683"/>
            <a:ext cx="3164226" cy="1779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AC320-E043-45C3-98E4-5322DE6190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" t="16261" r="2430" b="12752"/>
          <a:stretch/>
        </p:blipFill>
        <p:spPr>
          <a:xfrm>
            <a:off x="674844" y="2427953"/>
            <a:ext cx="2939731" cy="1675789"/>
          </a:xfrm>
          <a:prstGeom prst="rect">
            <a:avLst/>
          </a:prstGeom>
          <a:ln w="0" cap="sq">
            <a:noFill/>
            <a:prstDash val="solid"/>
            <a:miter lim="800000"/>
          </a:ln>
          <a:effectLst/>
        </p:spPr>
      </p:pic>
      <p:pic>
        <p:nvPicPr>
          <p:cNvPr id="4" name="Picture 3" descr="A picture containing outdoor, road, man, truck&#10;&#10;Description automatically generated">
            <a:extLst>
              <a:ext uri="{FF2B5EF4-FFF2-40B4-BE49-F238E27FC236}">
                <a16:creationId xmlns:a16="http://schemas.microsoft.com/office/drawing/2014/main" id="{2DAE8280-1C11-4064-8B19-00C82E3E9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4457" y="991402"/>
            <a:ext cx="4149787" cy="31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Vans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A871432-C3CE-498E-AF84-1417DAA31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Aluminum body</a:t>
            </a:r>
          </a:p>
          <a:p>
            <a:r>
              <a:rPr lang="en-US" dirty="0">
                <a:solidFill>
                  <a:srgbClr val="2A6725"/>
                </a:solidFill>
              </a:rPr>
              <a:t>Rectangular shape</a:t>
            </a:r>
          </a:p>
          <a:p>
            <a:r>
              <a:rPr lang="en-US" dirty="0">
                <a:solidFill>
                  <a:srgbClr val="2A6725"/>
                </a:solidFill>
              </a:rPr>
              <a:t>Multiple lengths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F5A6D79E-923F-49F0-BE93-16B20F1AF585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Medium service duty</a:t>
            </a:r>
          </a:p>
          <a:p>
            <a:r>
              <a:rPr lang="en-US" dirty="0">
                <a:solidFill>
                  <a:srgbClr val="FF0000"/>
                </a:solidFill>
              </a:rPr>
              <a:t>Utilitarian cockpit</a:t>
            </a:r>
          </a:p>
          <a:p>
            <a:r>
              <a:rPr lang="en-US" dirty="0">
                <a:solidFill>
                  <a:srgbClr val="FF0000"/>
                </a:solidFill>
              </a:rPr>
              <a:t>Higher floor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58FE0360-D234-4F95-9B65-9C52750C23B7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72FC6831-788E-4F7A-9FB8-CC7A4039B32D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38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2" descr="http://walkinvan.com/img/morgan.jpg">
            <a:extLst>
              <a:ext uri="{FF2B5EF4-FFF2-40B4-BE49-F238E27FC236}">
                <a16:creationId xmlns:a16="http://schemas.microsoft.com/office/drawing/2014/main" id="{94BE2AA5-5E42-4DDB-87DE-D651FF4A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75" y="914400"/>
            <a:ext cx="444027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26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Vans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20" name="Picture 2" descr="http://ww.heraldtimesonline.com/stories/2011/02/05/ul_bookmobile_773+Z.jpg">
            <a:extLst>
              <a:ext uri="{FF2B5EF4-FFF2-40B4-BE49-F238E27FC236}">
                <a16:creationId xmlns:a16="http://schemas.microsoft.com/office/drawing/2014/main" id="{29D0671E-EEC1-4560-A7D3-C50367CDA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3" t="23560" r="6257" b="4915"/>
          <a:stretch/>
        </p:blipFill>
        <p:spPr bwMode="auto">
          <a:xfrm>
            <a:off x="685800" y="1874857"/>
            <a:ext cx="2819400" cy="167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16A3E9-1F32-46CD-BB4C-37F6CCF4D1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18" y="3755342"/>
            <a:ext cx="2930272" cy="21311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996145-D7F0-4135-B43B-FEF145AD63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459" y="3755343"/>
            <a:ext cx="2623080" cy="1834407"/>
          </a:xfrm>
          <a:prstGeom prst="rect">
            <a:avLst/>
          </a:prstGeom>
        </p:spPr>
      </p:pic>
      <p:pic>
        <p:nvPicPr>
          <p:cNvPr id="23" name="Picture 4" descr="http://ww.heraldtimesonline.com/stories/2011/02/05/ul_bookmobile_762+Z.jpg">
            <a:extLst>
              <a:ext uri="{FF2B5EF4-FFF2-40B4-BE49-F238E27FC236}">
                <a16:creationId xmlns:a16="http://schemas.microsoft.com/office/drawing/2014/main" id="{F12A4B2C-1EAC-48E9-A6CD-966C83EB2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405" y="4418456"/>
            <a:ext cx="2424926" cy="148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D142E4-DFEE-419F-904A-3AD42AE25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7" r="4436" b="12906"/>
          <a:stretch/>
        </p:blipFill>
        <p:spPr>
          <a:xfrm>
            <a:off x="3707578" y="1134251"/>
            <a:ext cx="4950233" cy="24233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932DF1-3A70-4A3F-A3A7-7890D734D9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44" y="3732494"/>
            <a:ext cx="2333036" cy="1749777"/>
          </a:xfrm>
          <a:prstGeom prst="rect">
            <a:avLst/>
          </a:prstGeom>
        </p:spPr>
      </p:pic>
      <p:pic>
        <p:nvPicPr>
          <p:cNvPr id="4" name="Picture 3" descr="A blue truck parked in a parking lot&#10;&#10;Description automatically generated">
            <a:extLst>
              <a:ext uri="{FF2B5EF4-FFF2-40B4-BE49-F238E27FC236}">
                <a16:creationId xmlns:a16="http://schemas.microsoft.com/office/drawing/2014/main" id="{804A78F2-CD19-435A-B078-658C6207F5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4273" y="1735940"/>
            <a:ext cx="2718057" cy="18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busses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038ACEB-264E-40B3-84C4-4D73C6EBD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Very heavy-duty</a:t>
            </a:r>
          </a:p>
          <a:p>
            <a:r>
              <a:rPr lang="en-US" dirty="0">
                <a:solidFill>
                  <a:srgbClr val="2A6725"/>
                </a:solidFill>
              </a:rPr>
              <a:t>Rear FMVSS seating</a:t>
            </a:r>
          </a:p>
          <a:p>
            <a:r>
              <a:rPr lang="en-US" dirty="0">
                <a:solidFill>
                  <a:srgbClr val="2A6725"/>
                </a:solidFill>
              </a:rPr>
              <a:t>Very maneuverable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A750BB8-7755-4EEB-AEFD-A97F98AB4A60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Steel body </a:t>
            </a:r>
          </a:p>
          <a:p>
            <a:r>
              <a:rPr lang="en-US" dirty="0">
                <a:solidFill>
                  <a:srgbClr val="FF0000"/>
                </a:solidFill>
              </a:rPr>
              <a:t>Curved sidewalls</a:t>
            </a:r>
          </a:p>
          <a:p>
            <a:r>
              <a:rPr lang="en-US" dirty="0">
                <a:solidFill>
                  <a:srgbClr val="FF0000"/>
                </a:solidFill>
              </a:rPr>
              <a:t>Low headroom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AB1B98F4-284D-4504-A60F-1252869498FC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E7864866-64A7-4D62-B9E1-E8C9D58756EF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09537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02ABBB5-BA39-4081-8137-834C6A191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15" y="852486"/>
            <a:ext cx="4293185" cy="29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4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busses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EFCAF1-9A0E-431E-A08C-D67C2AEB0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60" y="3683098"/>
            <a:ext cx="3630882" cy="272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DBAE18-BFD7-42F3-8B01-C258902F3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32" y="4968970"/>
            <a:ext cx="1916383" cy="14372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E2674-883A-4B71-952D-A6598CAF92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2" y="3391887"/>
            <a:ext cx="1916383" cy="14372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D44623-F3E0-4A84-BFAD-99E9631440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914" y="695820"/>
            <a:ext cx="3630882" cy="27231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8EAAAD-E440-4551-9DBC-D6D295226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2" y="1766832"/>
            <a:ext cx="1916383" cy="1437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E7623-9948-4647-8E29-C03D6FD47E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3" y="1767326"/>
            <a:ext cx="2336800" cy="15450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D863CD-BAC4-4053-A48F-AF2608F73C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0" y="3521261"/>
            <a:ext cx="2360537" cy="1588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8686CA-6A12-4988-8FB9-2FC9077536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395" y="2284848"/>
            <a:ext cx="2585379" cy="1939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4B4D8A-E475-4186-B1AB-6A085BE95A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96" y="4505325"/>
            <a:ext cx="2534579" cy="19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D42FEC1-2A47-403F-A19F-8B9728224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Multiple configurations</a:t>
            </a:r>
          </a:p>
          <a:p>
            <a:r>
              <a:rPr lang="en-US" dirty="0">
                <a:solidFill>
                  <a:srgbClr val="2A6725"/>
                </a:solidFill>
              </a:rPr>
              <a:t>Ease of use &amp; service</a:t>
            </a:r>
          </a:p>
          <a:p>
            <a:r>
              <a:rPr lang="en-US" dirty="0">
                <a:solidFill>
                  <a:srgbClr val="2A6725"/>
                </a:solidFill>
              </a:rPr>
              <a:t>Light &amp; efficient body 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B0522476-069B-4522-B364-DB15067E8E8D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Cab is single purpose</a:t>
            </a:r>
          </a:p>
          <a:p>
            <a:r>
              <a:rPr lang="en-US" dirty="0">
                <a:solidFill>
                  <a:srgbClr val="FF0000"/>
                </a:solidFill>
              </a:rPr>
              <a:t>No rear FMVSS seating</a:t>
            </a:r>
          </a:p>
          <a:p>
            <a:r>
              <a:rPr lang="en-US" dirty="0">
                <a:solidFill>
                  <a:srgbClr val="FF0000"/>
                </a:solidFill>
              </a:rPr>
              <a:t>Wider turn radius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0C463F46-8847-4F76-B181-8505A03C4642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4E9275B3-5DBE-4918-BFFB-7F9759408CE8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0620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4A3C5-86F6-44F6-800B-430226598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904" y="1341789"/>
            <a:ext cx="7385299" cy="24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trucks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190F6E-DBFB-4D12-984A-114C636E62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09" y="3153556"/>
            <a:ext cx="2123145" cy="15923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0C5FB3-81DE-467C-89FB-D3FEED85A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41" y="4749386"/>
            <a:ext cx="2123145" cy="15923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1C0AE2-3F53-4DEA-9B42-A633B5400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20" y="4805004"/>
            <a:ext cx="2048988" cy="1536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2239F4-DD16-4C5F-94F3-A3486FC5C2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93" y="4925060"/>
            <a:ext cx="2463800" cy="1416685"/>
          </a:xfrm>
          <a:prstGeom prst="rect">
            <a:avLst/>
          </a:prstGeom>
        </p:spPr>
      </p:pic>
      <p:pic>
        <p:nvPicPr>
          <p:cNvPr id="4" name="Picture 3" descr="A green truck parked in a parking lot&#10;&#10;Description automatically generated">
            <a:extLst>
              <a:ext uri="{FF2B5EF4-FFF2-40B4-BE49-F238E27FC236}">
                <a16:creationId xmlns:a16="http://schemas.microsoft.com/office/drawing/2014/main" id="{9C3978E1-EFB1-4C54-BDD2-B4CDBA4911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608" r="864"/>
          <a:stretch/>
        </p:blipFill>
        <p:spPr>
          <a:xfrm>
            <a:off x="320255" y="2605452"/>
            <a:ext cx="3464046" cy="1942608"/>
          </a:xfrm>
          <a:prstGeom prst="rect">
            <a:avLst/>
          </a:prstGeom>
        </p:spPr>
      </p:pic>
      <p:pic>
        <p:nvPicPr>
          <p:cNvPr id="6" name="Picture 5" descr="A picture containing road, building, outdoor, truck&#10;&#10;Description automatically generated">
            <a:extLst>
              <a:ext uri="{FF2B5EF4-FFF2-40B4-BE49-F238E27FC236}">
                <a16:creationId xmlns:a16="http://schemas.microsoft.com/office/drawing/2014/main" id="{61536305-98A1-405E-B786-795D04CFAB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311" y="684297"/>
            <a:ext cx="4441744" cy="2327524"/>
          </a:xfrm>
          <a:prstGeom prst="rect">
            <a:avLst/>
          </a:prstGeom>
        </p:spPr>
      </p:pic>
      <p:pic>
        <p:nvPicPr>
          <p:cNvPr id="8" name="Picture 7" descr="A colorful bus is parked on the side of a road&#10;&#10;Description automatically generated">
            <a:extLst>
              <a:ext uri="{FF2B5EF4-FFF2-40B4-BE49-F238E27FC236}">
                <a16:creationId xmlns:a16="http://schemas.microsoft.com/office/drawing/2014/main" id="{B5A5AF91-A43E-42BD-8904-F1A494B6F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692" t="24807" r="11957" b="9828"/>
          <a:stretch/>
        </p:blipFill>
        <p:spPr>
          <a:xfrm>
            <a:off x="9601200" y="3429000"/>
            <a:ext cx="2156209" cy="1258795"/>
          </a:xfrm>
          <a:prstGeom prst="rect">
            <a:avLst/>
          </a:prstGeom>
        </p:spPr>
      </p:pic>
      <p:pic>
        <p:nvPicPr>
          <p:cNvPr id="10" name="Picture 9" descr="A picture containing indoor, cabinet, sitting, table&#10;&#10;Description automatically generated">
            <a:extLst>
              <a:ext uri="{FF2B5EF4-FFF2-40B4-BE49-F238E27FC236}">
                <a16:creationId xmlns:a16="http://schemas.microsoft.com/office/drawing/2014/main" id="{52312B08-7498-4FB5-9DF3-540C811EE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4018" y="4885423"/>
            <a:ext cx="2183391" cy="1456322"/>
          </a:xfrm>
          <a:prstGeom prst="rect">
            <a:avLst/>
          </a:prstGeom>
        </p:spPr>
      </p:pic>
      <p:pic>
        <p:nvPicPr>
          <p:cNvPr id="22" name="Picture 21" descr="A blue truck parked on the side of a road&#10;&#10;Description automatically generated">
            <a:extLst>
              <a:ext uri="{FF2B5EF4-FFF2-40B4-BE49-F238E27FC236}">
                <a16:creationId xmlns:a16="http://schemas.microsoft.com/office/drawing/2014/main" id="{50C35966-90AE-49AF-93EC-FFD6387571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04" t="16007" r="3855" b="24375"/>
          <a:stretch/>
        </p:blipFill>
        <p:spPr>
          <a:xfrm>
            <a:off x="4017962" y="3429000"/>
            <a:ext cx="2717801" cy="116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Priorities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This is somewhat of a “What came first, the chicken or the egg?” kind of dilemma.</a:t>
            </a:r>
          </a:p>
        </p:txBody>
      </p:sp>
      <p:pic>
        <p:nvPicPr>
          <p:cNvPr id="5" name="Content Placeholder 4" descr="Image result for which came first the chicken or the eg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46" y="1970468"/>
            <a:ext cx="5164429" cy="3606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148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36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085" name="Picture 138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3076" name="Picture 4" descr="Image result for design">
            <a:extLst>
              <a:ext uri="{FF2B5EF4-FFF2-40B4-BE49-F238E27FC236}">
                <a16:creationId xmlns:a16="http://schemas.microsoft.com/office/drawing/2014/main" id="{3B14BDE6-3FFD-4D67-AB3E-7A5A2F6C8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298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8AE14-C081-4B0D-BC1A-9F1AB7AC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397799"/>
            <a:ext cx="9448800" cy="23611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/>
              <a:t>Design considerations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7D5C6A-C69F-4EE7-9498-9EF6BE130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17" y="4085208"/>
            <a:ext cx="1162324" cy="57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838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Aluminum shelving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DBB5827-C46A-4BA7-B187-10CDA8BE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Extremely modular</a:t>
            </a:r>
          </a:p>
          <a:p>
            <a:r>
              <a:rPr lang="en-US" dirty="0">
                <a:solidFill>
                  <a:srgbClr val="2A6725"/>
                </a:solidFill>
              </a:rPr>
              <a:t>Light weight</a:t>
            </a:r>
          </a:p>
          <a:p>
            <a:r>
              <a:rPr lang="en-US" dirty="0">
                <a:solidFill>
                  <a:srgbClr val="2A6725"/>
                </a:solidFill>
              </a:rPr>
              <a:t>Wider aisle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4856698-9771-4586-AA1C-C7B0ACA696A9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Higher cost</a:t>
            </a:r>
          </a:p>
          <a:p>
            <a:r>
              <a:rPr lang="en-US" dirty="0">
                <a:solidFill>
                  <a:srgbClr val="FF0000"/>
                </a:solidFill>
              </a:rPr>
              <a:t>“Non-traditional” look</a:t>
            </a:r>
          </a:p>
          <a:p>
            <a:r>
              <a:rPr lang="en-US" dirty="0">
                <a:solidFill>
                  <a:srgbClr val="FF0000"/>
                </a:solidFill>
              </a:rPr>
              <a:t>Less noise attenuation 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BE326ADB-5023-4AED-B7FD-6F68C3013212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1D63F34-D9F6-43E7-B971-7EF8F6C9DD39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1442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2EBAE-BF05-451A-8834-466C89D10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37" y="1316990"/>
            <a:ext cx="3606800" cy="20739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DB0EEB-8404-4F5C-AF77-C1C2D0408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4057650"/>
            <a:ext cx="3162300" cy="2371725"/>
          </a:xfrm>
          <a:prstGeom prst="rect">
            <a:avLst/>
          </a:prstGeom>
        </p:spPr>
      </p:pic>
      <p:pic>
        <p:nvPicPr>
          <p:cNvPr id="18" name="Picture 2" descr="http://acoreshelving.net/images/AB9-1.png">
            <a:extLst>
              <a:ext uri="{FF2B5EF4-FFF2-40B4-BE49-F238E27FC236}">
                <a16:creationId xmlns:a16="http://schemas.microsoft.com/office/drawing/2014/main" id="{210D70FE-677B-4D7C-994A-D60638274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630" y="1910766"/>
            <a:ext cx="2071688" cy="181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9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xantrex.com/images-content/industry-solutions/hi-res/RV-Schematic_full.jpg">
            <a:extLst>
              <a:ext uri="{FF2B5EF4-FFF2-40B4-BE49-F238E27FC236}">
                <a16:creationId xmlns:a16="http://schemas.microsoft.com/office/drawing/2014/main" id="{3C10BEA6-B7BA-4E57-9E69-96E985644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1" b="7484"/>
          <a:stretch/>
        </p:blipFill>
        <p:spPr bwMode="auto">
          <a:xfrm>
            <a:off x="921211" y="1337044"/>
            <a:ext cx="8023281" cy="26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920348"/>
          </a:xfrm>
        </p:spPr>
        <p:txBody>
          <a:bodyPr>
            <a:normAutofit/>
          </a:bodyPr>
          <a:lstStyle/>
          <a:p>
            <a:r>
              <a:rPr lang="en-US" dirty="0"/>
              <a:t>Hybrid </a:t>
            </a:r>
            <a:br>
              <a:rPr lang="en-US" dirty="0"/>
            </a:br>
            <a:r>
              <a:rPr lang="en-US" dirty="0"/>
              <a:t>power </a:t>
            </a:r>
            <a:br>
              <a:rPr lang="en-US" dirty="0"/>
            </a:br>
            <a:r>
              <a:rPr lang="en-US" dirty="0"/>
              <a:t>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C3FC07E-1F15-4E3E-8565-5AC1F66C55E2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Large battery bank</a:t>
            </a:r>
          </a:p>
          <a:p>
            <a:r>
              <a:rPr lang="en-US" dirty="0">
                <a:solidFill>
                  <a:srgbClr val="FF0000"/>
                </a:solidFill>
              </a:rPr>
              <a:t>Additional components</a:t>
            </a:r>
          </a:p>
          <a:p>
            <a:r>
              <a:rPr lang="en-US" dirty="0">
                <a:solidFill>
                  <a:srgbClr val="FF0000"/>
                </a:solidFill>
              </a:rPr>
              <a:t>User training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7BBDDEC5-6FC9-450E-A1C5-9F9B35EA1D12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5C560C10-56E7-49CC-9E31-B39C94057377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7417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C18A2281-727D-4A8F-8B30-05CCAAD5BFF2}"/>
              </a:ext>
            </a:extLst>
          </p:cNvPr>
          <p:cNvSpPr txBox="1">
            <a:spLocks/>
          </p:cNvSpPr>
          <p:nvPr/>
        </p:nvSpPr>
        <p:spPr>
          <a:xfrm>
            <a:off x="2209800" y="4724400"/>
            <a:ext cx="304552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2A6725"/>
                </a:solidFill>
              </a:rPr>
              <a:t>Minimize generator use</a:t>
            </a:r>
          </a:p>
          <a:p>
            <a:r>
              <a:rPr lang="en-US">
                <a:solidFill>
                  <a:srgbClr val="2A6725"/>
                </a:solidFill>
              </a:rPr>
              <a:t>Stable &amp; quiet power</a:t>
            </a:r>
          </a:p>
          <a:p>
            <a:r>
              <a:rPr lang="en-US">
                <a:solidFill>
                  <a:srgbClr val="2A6725"/>
                </a:solidFill>
              </a:rPr>
              <a:t>Eco-friendly</a:t>
            </a:r>
            <a:endParaRPr lang="en-US" dirty="0">
              <a:solidFill>
                <a:srgbClr val="2A6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920348"/>
          </a:xfrm>
        </p:spPr>
        <p:txBody>
          <a:bodyPr>
            <a:normAutofit/>
          </a:bodyPr>
          <a:lstStyle/>
          <a:p>
            <a:r>
              <a:rPr lang="en-US" dirty="0"/>
              <a:t>Hybrid </a:t>
            </a:r>
            <a:br>
              <a:rPr lang="en-US" dirty="0"/>
            </a:br>
            <a:r>
              <a:rPr lang="en-US" dirty="0"/>
              <a:t>power </a:t>
            </a:r>
            <a:br>
              <a:rPr lang="en-US" dirty="0"/>
            </a:br>
            <a:r>
              <a:rPr lang="en-US" dirty="0"/>
              <a:t>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A78DAE56-D907-48C1-8B82-57F4DC95F31E}"/>
              </a:ext>
            </a:extLst>
          </p:cNvPr>
          <p:cNvSpPr/>
          <p:nvPr/>
        </p:nvSpPr>
        <p:spPr>
          <a:xfrm>
            <a:off x="4160874" y="5160335"/>
            <a:ext cx="2362200" cy="1143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Batteries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AA2BD6-1EB6-4D24-B6BC-AA72D4F06C23}"/>
              </a:ext>
            </a:extLst>
          </p:cNvPr>
          <p:cNvSpPr/>
          <p:nvPr/>
        </p:nvSpPr>
        <p:spPr>
          <a:xfrm>
            <a:off x="4694274" y="3560135"/>
            <a:ext cx="1295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Inverter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93DB4C7-AD3E-43F3-ADE0-42DFF013E6B4}"/>
              </a:ext>
            </a:extLst>
          </p:cNvPr>
          <p:cNvCxnSpPr>
            <a:stCxn id="44" idx="2"/>
            <a:endCxn id="43" idx="0"/>
          </p:cNvCxnSpPr>
          <p:nvPr/>
        </p:nvCxnSpPr>
        <p:spPr>
          <a:xfrm>
            <a:off x="5341974" y="4474535"/>
            <a:ext cx="0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BEBA4265-9E88-4A80-85A8-0B6E43DC79F3}"/>
              </a:ext>
            </a:extLst>
          </p:cNvPr>
          <p:cNvSpPr/>
          <p:nvPr/>
        </p:nvSpPr>
        <p:spPr>
          <a:xfrm>
            <a:off x="4682399" y="1959935"/>
            <a:ext cx="12954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120V Panel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5078CDA-0518-4EB8-9228-1B10B3AD777B}"/>
              </a:ext>
            </a:extLst>
          </p:cNvPr>
          <p:cNvSpPr/>
          <p:nvPr/>
        </p:nvSpPr>
        <p:spPr>
          <a:xfrm>
            <a:off x="3208869" y="2036135"/>
            <a:ext cx="1066800" cy="76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Transfer Switch</a:t>
            </a:r>
          </a:p>
        </p:txBody>
      </p:sp>
      <p:sp>
        <p:nvSpPr>
          <p:cNvPr id="48" name="Rounded Rectangle 14">
            <a:extLst>
              <a:ext uri="{FF2B5EF4-FFF2-40B4-BE49-F238E27FC236}">
                <a16:creationId xmlns:a16="http://schemas.microsoft.com/office/drawing/2014/main" id="{0D69D190-D911-4987-B8B1-0412F0F8107C}"/>
              </a:ext>
            </a:extLst>
          </p:cNvPr>
          <p:cNvSpPr/>
          <p:nvPr/>
        </p:nvSpPr>
        <p:spPr>
          <a:xfrm>
            <a:off x="1511686" y="3055186"/>
            <a:ext cx="1426029" cy="5715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Generator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C2E565D-DFAD-4F0B-B456-401E3E0591F2}"/>
              </a:ext>
            </a:extLst>
          </p:cNvPr>
          <p:cNvSpPr/>
          <p:nvPr/>
        </p:nvSpPr>
        <p:spPr>
          <a:xfrm>
            <a:off x="1881801" y="1426535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02461BF-CAB6-4F11-B60D-A497B8E693E5}"/>
              </a:ext>
            </a:extLst>
          </p:cNvPr>
          <p:cNvSpPr txBox="1"/>
          <p:nvPr/>
        </p:nvSpPr>
        <p:spPr>
          <a:xfrm>
            <a:off x="1861364" y="1590603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Shore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7ABA885-B894-48D3-9870-42032E6F5827}"/>
              </a:ext>
            </a:extLst>
          </p:cNvPr>
          <p:cNvSpPr/>
          <p:nvPr/>
        </p:nvSpPr>
        <p:spPr>
          <a:xfrm>
            <a:off x="1511685" y="4322135"/>
            <a:ext cx="1963389" cy="4878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Solar Panels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119AE8A-B2F1-4CA0-9BA7-B1B04FDC4540}"/>
              </a:ext>
            </a:extLst>
          </p:cNvPr>
          <p:cNvSpPr/>
          <p:nvPr/>
        </p:nvSpPr>
        <p:spPr>
          <a:xfrm>
            <a:off x="1881801" y="5731835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3F97940-4CDF-4E79-9BF6-BEEE46D62AD1}"/>
              </a:ext>
            </a:extLst>
          </p:cNvPr>
          <p:cNvSpPr txBox="1"/>
          <p:nvPr/>
        </p:nvSpPr>
        <p:spPr>
          <a:xfrm>
            <a:off x="1845581" y="587818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Engine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99A2427-5009-40DB-94D9-4D64F3F609A4}"/>
              </a:ext>
            </a:extLst>
          </p:cNvPr>
          <p:cNvCxnSpPr/>
          <p:nvPr/>
        </p:nvCxnSpPr>
        <p:spPr>
          <a:xfrm flipV="1">
            <a:off x="2567601" y="6053251"/>
            <a:ext cx="1593273" cy="191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Elbow Connector 25">
            <a:extLst>
              <a:ext uri="{FF2B5EF4-FFF2-40B4-BE49-F238E27FC236}">
                <a16:creationId xmlns:a16="http://schemas.microsoft.com/office/drawing/2014/main" id="{B310ADD4-2FE4-4009-B050-65C059314190}"/>
              </a:ext>
            </a:extLst>
          </p:cNvPr>
          <p:cNvCxnSpPr>
            <a:stCxn id="51" idx="2"/>
          </p:cNvCxnSpPr>
          <p:nvPr/>
        </p:nvCxnSpPr>
        <p:spPr>
          <a:xfrm rot="16200000" flipH="1">
            <a:off x="2961466" y="4341927"/>
            <a:ext cx="731322" cy="166749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Elbow Connector 26">
            <a:extLst>
              <a:ext uri="{FF2B5EF4-FFF2-40B4-BE49-F238E27FC236}">
                <a16:creationId xmlns:a16="http://schemas.microsoft.com/office/drawing/2014/main" id="{AB26080A-674D-4205-B901-1E7CA8948BA9}"/>
              </a:ext>
            </a:extLst>
          </p:cNvPr>
          <p:cNvCxnSpPr>
            <a:stCxn id="49" idx="6"/>
          </p:cNvCxnSpPr>
          <p:nvPr/>
        </p:nvCxnSpPr>
        <p:spPr>
          <a:xfrm>
            <a:off x="2567601" y="1769435"/>
            <a:ext cx="641268" cy="4953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29">
            <a:extLst>
              <a:ext uri="{FF2B5EF4-FFF2-40B4-BE49-F238E27FC236}">
                <a16:creationId xmlns:a16="http://schemas.microsoft.com/office/drawing/2014/main" id="{46BD7011-0DCB-492F-9E39-87A5955960C1}"/>
              </a:ext>
            </a:extLst>
          </p:cNvPr>
          <p:cNvCxnSpPr>
            <a:stCxn id="48" idx="0"/>
          </p:cNvCxnSpPr>
          <p:nvPr/>
        </p:nvCxnSpPr>
        <p:spPr>
          <a:xfrm rot="5400000" flipH="1" flipV="1">
            <a:off x="2454415" y="2300732"/>
            <a:ext cx="524741" cy="98416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85289F7-8669-43F1-9858-08F911D5F98D}"/>
              </a:ext>
            </a:extLst>
          </p:cNvPr>
          <p:cNvCxnSpPr>
            <a:endCxn id="46" idx="1"/>
          </p:cNvCxnSpPr>
          <p:nvPr/>
        </p:nvCxnSpPr>
        <p:spPr>
          <a:xfrm flipV="1">
            <a:off x="4301399" y="2417135"/>
            <a:ext cx="381000" cy="95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6D8F73-19C8-4E1C-B4CF-18690E3C8C18}"/>
              </a:ext>
            </a:extLst>
          </p:cNvPr>
          <p:cNvCxnSpPr>
            <a:stCxn id="46" idx="2"/>
            <a:endCxn id="44" idx="0"/>
          </p:cNvCxnSpPr>
          <p:nvPr/>
        </p:nvCxnSpPr>
        <p:spPr>
          <a:xfrm>
            <a:off x="5330099" y="2874335"/>
            <a:ext cx="11875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6F7F60D-BF9C-4865-BA57-33917DED7FF9}"/>
              </a:ext>
            </a:extLst>
          </p:cNvPr>
          <p:cNvCxnSpPr/>
          <p:nvPr/>
        </p:nvCxnSpPr>
        <p:spPr>
          <a:xfrm>
            <a:off x="5989674" y="2436709"/>
            <a:ext cx="13300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C5C7675-689E-49C4-AF1E-A29F436E2D32}"/>
              </a:ext>
            </a:extLst>
          </p:cNvPr>
          <p:cNvCxnSpPr/>
          <p:nvPr/>
        </p:nvCxnSpPr>
        <p:spPr>
          <a:xfrm flipV="1">
            <a:off x="6523074" y="5713021"/>
            <a:ext cx="796636" cy="95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15AD11B-BA46-49B4-8DA3-F00188671297}"/>
              </a:ext>
            </a:extLst>
          </p:cNvPr>
          <p:cNvSpPr txBox="1"/>
          <p:nvPr/>
        </p:nvSpPr>
        <p:spPr>
          <a:xfrm>
            <a:off x="7437473" y="4474535"/>
            <a:ext cx="1800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Computers</a:t>
            </a:r>
          </a:p>
          <a:p>
            <a:r>
              <a:rPr lang="en-US" sz="1400" dirty="0"/>
              <a:t>LED Lights</a:t>
            </a:r>
          </a:p>
          <a:p>
            <a:r>
              <a:rPr lang="en-US" sz="1400" dirty="0"/>
              <a:t>USB Receptacles</a:t>
            </a:r>
          </a:p>
          <a:p>
            <a:r>
              <a:rPr lang="en-US" sz="1400" dirty="0"/>
              <a:t>Diesel Heater</a:t>
            </a:r>
          </a:p>
          <a:p>
            <a:r>
              <a:rPr lang="en-US" sz="1400" dirty="0"/>
              <a:t>Monitors</a:t>
            </a:r>
          </a:p>
          <a:p>
            <a:r>
              <a:rPr lang="en-US" sz="1400" dirty="0"/>
              <a:t>Fans</a:t>
            </a:r>
          </a:p>
          <a:p>
            <a:r>
              <a:rPr lang="en-US" sz="1400" dirty="0"/>
              <a:t>Wheelchair Lift</a:t>
            </a:r>
          </a:p>
          <a:p>
            <a:r>
              <a:rPr lang="en-US" sz="1400" dirty="0" err="1"/>
              <a:t>WiFi</a:t>
            </a:r>
            <a:endParaRPr lang="en-US" sz="1400" dirty="0"/>
          </a:p>
          <a:p>
            <a:r>
              <a:rPr lang="en-US" sz="1400" dirty="0"/>
              <a:t>People Counters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25F5730-78CB-4F69-968F-582D9A3D6768}"/>
              </a:ext>
            </a:extLst>
          </p:cNvPr>
          <p:cNvCxnSpPr/>
          <p:nvPr/>
        </p:nvCxnSpPr>
        <p:spPr>
          <a:xfrm flipV="1">
            <a:off x="5977799" y="4007899"/>
            <a:ext cx="1341911" cy="190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9790FFE-4BF5-4BCD-BB44-39C0149B4F61}"/>
              </a:ext>
            </a:extLst>
          </p:cNvPr>
          <p:cNvSpPr txBox="1"/>
          <p:nvPr/>
        </p:nvSpPr>
        <p:spPr>
          <a:xfrm>
            <a:off x="7437472" y="3380751"/>
            <a:ext cx="18001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Wand</a:t>
            </a:r>
          </a:p>
          <a:p>
            <a:r>
              <a:rPr lang="en-US" sz="1400" dirty="0"/>
              <a:t>RFID Pad</a:t>
            </a:r>
          </a:p>
          <a:p>
            <a:r>
              <a:rPr lang="en-US" sz="1400" dirty="0"/>
              <a:t>Printers</a:t>
            </a:r>
          </a:p>
          <a:p>
            <a:r>
              <a:rPr lang="en-US" sz="1400" dirty="0"/>
              <a:t>Self Check-out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30D45E-0F7C-47E4-A6A9-CB756F89A58A}"/>
              </a:ext>
            </a:extLst>
          </p:cNvPr>
          <p:cNvSpPr txBox="1"/>
          <p:nvPr/>
        </p:nvSpPr>
        <p:spPr>
          <a:xfrm>
            <a:off x="7438464" y="2237267"/>
            <a:ext cx="1800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Air Conditioners</a:t>
            </a:r>
          </a:p>
        </p:txBody>
      </p:sp>
      <p:cxnSp>
        <p:nvCxnSpPr>
          <p:cNvPr id="66" name="Elbow Connector 50">
            <a:extLst>
              <a:ext uri="{FF2B5EF4-FFF2-40B4-BE49-F238E27FC236}">
                <a16:creationId xmlns:a16="http://schemas.microsoft.com/office/drawing/2014/main" id="{332C9DC7-736C-4C75-9B90-A894734C4238}"/>
              </a:ext>
            </a:extLst>
          </p:cNvPr>
          <p:cNvCxnSpPr>
            <a:stCxn id="48" idx="3"/>
            <a:endCxn id="44" idx="1"/>
          </p:cNvCxnSpPr>
          <p:nvPr/>
        </p:nvCxnSpPr>
        <p:spPr>
          <a:xfrm>
            <a:off x="2937715" y="3340936"/>
            <a:ext cx="1756559" cy="676399"/>
          </a:xfrm>
          <a:prstGeom prst="bentConnector3">
            <a:avLst>
              <a:gd name="adj1" fmla="val 66901"/>
            </a:avLst>
          </a:prstGeom>
          <a:ln>
            <a:solidFill>
              <a:srgbClr val="00808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2D5D71-D864-4CFB-A0EA-D3831C2D2E3E}"/>
              </a:ext>
            </a:extLst>
          </p:cNvPr>
          <p:cNvSpPr txBox="1"/>
          <p:nvPr/>
        </p:nvSpPr>
        <p:spPr>
          <a:xfrm>
            <a:off x="3305108" y="3548330"/>
            <a:ext cx="874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8080"/>
                </a:solidFill>
              </a:rPr>
              <a:t>AGS</a:t>
            </a:r>
          </a:p>
        </p:txBody>
      </p:sp>
    </p:spTree>
    <p:extLst>
      <p:ext uri="{BB962C8B-B14F-4D97-AF65-F5344CB8AC3E}">
        <p14:creationId xmlns:p14="http://schemas.microsoft.com/office/powerpoint/2010/main" val="348113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920348"/>
          </a:xfrm>
        </p:spPr>
        <p:txBody>
          <a:bodyPr>
            <a:normAutofit/>
          </a:bodyPr>
          <a:lstStyle/>
          <a:p>
            <a:r>
              <a:rPr lang="en-US" dirty="0"/>
              <a:t>Lithium-ion</a:t>
            </a:r>
            <a:br>
              <a:rPr lang="en-US" dirty="0"/>
            </a:br>
            <a:r>
              <a:rPr lang="en-US" dirty="0"/>
              <a:t>power </a:t>
            </a:r>
            <a:br>
              <a:rPr lang="en-US" dirty="0"/>
            </a:br>
            <a:r>
              <a:rPr lang="en-US" dirty="0"/>
              <a:t>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C3FC07E-1F15-4E3E-8565-5AC1F66C55E2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Cost</a:t>
            </a:r>
          </a:p>
          <a:p>
            <a:r>
              <a:rPr lang="en-US" dirty="0">
                <a:solidFill>
                  <a:srgbClr val="FF0000"/>
                </a:solidFill>
              </a:rPr>
              <a:t>User training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7BBDDEC5-6FC9-450E-A1C5-9F9B35EA1D12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5C560C10-56E7-49CC-9E31-B39C94057377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7417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C18A2281-727D-4A8F-8B30-05CCAAD5BFF2}"/>
              </a:ext>
            </a:extLst>
          </p:cNvPr>
          <p:cNvSpPr txBox="1">
            <a:spLocks/>
          </p:cNvSpPr>
          <p:nvPr/>
        </p:nvSpPr>
        <p:spPr>
          <a:xfrm>
            <a:off x="2209800" y="4724400"/>
            <a:ext cx="3045526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A6725"/>
                </a:solidFill>
              </a:rPr>
              <a:t>No generator at all!</a:t>
            </a:r>
          </a:p>
          <a:p>
            <a:r>
              <a:rPr lang="en-US" dirty="0">
                <a:solidFill>
                  <a:srgbClr val="2A6725"/>
                </a:solidFill>
              </a:rPr>
              <a:t>Stable &amp; quiet power</a:t>
            </a:r>
          </a:p>
          <a:p>
            <a:r>
              <a:rPr lang="en-US" dirty="0">
                <a:solidFill>
                  <a:srgbClr val="2A6725"/>
                </a:solidFill>
              </a:rPr>
              <a:t>Eco-friendly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95A30F3-16EB-463F-AE9D-53B444241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51" y="67871"/>
            <a:ext cx="5369442" cy="42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0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920348"/>
          </a:xfrm>
        </p:spPr>
        <p:txBody>
          <a:bodyPr>
            <a:normAutofit/>
          </a:bodyPr>
          <a:lstStyle/>
          <a:p>
            <a:r>
              <a:rPr lang="en-US" dirty="0"/>
              <a:t>Lithium-ion</a:t>
            </a:r>
            <a:br>
              <a:rPr lang="en-US" dirty="0"/>
            </a:br>
            <a:r>
              <a:rPr lang="en-US" dirty="0"/>
              <a:t>power </a:t>
            </a:r>
            <a:br>
              <a:rPr lang="en-US" dirty="0"/>
            </a:br>
            <a:r>
              <a:rPr lang="en-US" dirty="0"/>
              <a:t>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3" name="Online Media 2" title="Volta | RV Energy Storage System">
            <a:hlinkClick r:id="" action="ppaction://media"/>
            <a:extLst>
              <a:ext uri="{FF2B5EF4-FFF2-40B4-BE49-F238E27FC236}">
                <a16:creationId xmlns:a16="http://schemas.microsoft.com/office/drawing/2014/main" id="{0C47E566-8306-48D6-8647-A722B5E28F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548809" y="1834274"/>
            <a:ext cx="7386084" cy="41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</a:t>
            </a:r>
            <a:br>
              <a:rPr lang="en-US" dirty="0"/>
            </a:br>
            <a:r>
              <a:rPr lang="en-US" dirty="0"/>
              <a:t> panels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3C20BB5C-EA77-4487-A7DD-4F4A9CF4D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Free power</a:t>
            </a:r>
          </a:p>
          <a:p>
            <a:r>
              <a:rPr lang="en-US" dirty="0">
                <a:solidFill>
                  <a:srgbClr val="2A6725"/>
                </a:solidFill>
              </a:rPr>
              <a:t>Very low maintenance</a:t>
            </a:r>
          </a:p>
          <a:p>
            <a:r>
              <a:rPr lang="en-US" dirty="0">
                <a:solidFill>
                  <a:srgbClr val="2A6725"/>
                </a:solidFill>
              </a:rPr>
              <a:t>Eco-friendly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F3E02ED0-B266-4CE6-A035-214324F1C20F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Initial cost</a:t>
            </a:r>
          </a:p>
          <a:p>
            <a:r>
              <a:rPr lang="en-US" dirty="0">
                <a:solidFill>
                  <a:srgbClr val="FF0000"/>
                </a:solidFill>
              </a:rPr>
              <a:t>Not as useful if garaged</a:t>
            </a: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C74E7BB3-AF43-40C0-8904-2EE041EE51C6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9616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C981648-6DA8-47E0-9524-00B16A653688}"/>
              </a:ext>
            </a:extLst>
          </p:cNvPr>
          <p:cNvSpPr txBox="1">
            <a:spLocks/>
          </p:cNvSpPr>
          <p:nvPr/>
        </p:nvSpPr>
        <p:spPr>
          <a:xfrm>
            <a:off x="2971800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0055A1A-BF27-4E5F-821B-355E1A4730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150" y="990599"/>
            <a:ext cx="4183925" cy="29287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E144D2-A590-4395-8651-2E1BC8E88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63" y="2766236"/>
            <a:ext cx="3209241" cy="187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Diesel-</a:t>
            </a:r>
            <a:br>
              <a:rPr lang="en-US" dirty="0"/>
            </a:br>
            <a:r>
              <a:rPr lang="en-US" dirty="0"/>
              <a:t>fired</a:t>
            </a:r>
            <a:br>
              <a:rPr lang="en-US" dirty="0"/>
            </a:br>
            <a:r>
              <a:rPr lang="en-US" dirty="0"/>
              <a:t>heaters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3DDC40F-F4E0-46C2-9DF2-5E071F624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Minimize generator use</a:t>
            </a:r>
          </a:p>
          <a:p>
            <a:r>
              <a:rPr lang="en-US" dirty="0">
                <a:solidFill>
                  <a:srgbClr val="2A6725"/>
                </a:solidFill>
              </a:rPr>
              <a:t>Forced air heat</a:t>
            </a:r>
          </a:p>
          <a:p>
            <a:r>
              <a:rPr lang="en-US" dirty="0">
                <a:solidFill>
                  <a:srgbClr val="2A6725"/>
                </a:solidFill>
              </a:rPr>
              <a:t>Pre-heating of interior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821016F-0B89-4B66-B313-1AB54DAD9ED1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Initial cost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828A99BC-7B59-4BD2-B7EF-B031422EA01C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0578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8" descr="http://www.eda-nicolas.com/images/jpg/p1-produits-37.jpg">
            <a:extLst>
              <a:ext uri="{FF2B5EF4-FFF2-40B4-BE49-F238E27FC236}">
                <a16:creationId xmlns:a16="http://schemas.microsoft.com/office/drawing/2014/main" id="{75418D52-FFE1-452F-8653-66E8EEF4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577" y="681149"/>
            <a:ext cx="5203529" cy="32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5246EBC6-D0F0-4366-B3F4-F7C75FC3B14D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Ruggedized</a:t>
            </a:r>
            <a:br>
              <a:rPr lang="en-US" dirty="0"/>
            </a:br>
            <a:r>
              <a:rPr lang="en-US" dirty="0"/>
              <a:t>modems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4B45285-972A-490A-B0CB-46C001D0A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Built-in w/ ext. antennas</a:t>
            </a:r>
          </a:p>
          <a:p>
            <a:r>
              <a:rPr lang="en-US" dirty="0">
                <a:solidFill>
                  <a:srgbClr val="2A6725"/>
                </a:solidFill>
              </a:rPr>
              <a:t>VPN and GPS</a:t>
            </a:r>
          </a:p>
          <a:p>
            <a:r>
              <a:rPr lang="en-US" dirty="0">
                <a:solidFill>
                  <a:srgbClr val="2A6725"/>
                </a:solidFill>
              </a:rPr>
              <a:t>Also </a:t>
            </a:r>
            <a:r>
              <a:rPr lang="en-US" dirty="0" err="1">
                <a:solidFill>
                  <a:srgbClr val="2A6725"/>
                </a:solidFill>
              </a:rPr>
              <a:t>WiFi</a:t>
            </a:r>
            <a:r>
              <a:rPr lang="en-US" dirty="0">
                <a:solidFill>
                  <a:srgbClr val="2A6725"/>
                </a:solidFill>
              </a:rPr>
              <a:t> hotspot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3767468-8380-4978-8142-820977CFE826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Initial cost</a:t>
            </a:r>
          </a:p>
          <a:p>
            <a:r>
              <a:rPr lang="en-US" dirty="0">
                <a:solidFill>
                  <a:srgbClr val="FF0000"/>
                </a:solidFill>
              </a:rPr>
              <a:t>Future replacements</a:t>
            </a:r>
          </a:p>
          <a:p>
            <a:r>
              <a:rPr lang="en-US" dirty="0">
                <a:solidFill>
                  <a:srgbClr val="FF0000"/>
                </a:solidFill>
              </a:rPr>
              <a:t>Configuration required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6E464EBA-469B-44C1-9B77-AEAB51737491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899B673-CC10-4A88-AA17-B99543449D08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2173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2" descr="https://cradlepoint.com/sites/default/files/ibr1100_front.png">
            <a:extLst>
              <a:ext uri="{FF2B5EF4-FFF2-40B4-BE49-F238E27FC236}">
                <a16:creationId xmlns:a16="http://schemas.microsoft.com/office/drawing/2014/main" id="{F80F95B8-26E5-4083-8ED8-2DD38839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74" y="1242642"/>
            <a:ext cx="5238874" cy="21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store.wyless.com/images/image_airlink-gx440_front_20130220.jpg">
            <a:extLst>
              <a:ext uri="{FF2B5EF4-FFF2-40B4-BE49-F238E27FC236}">
                <a16:creationId xmlns:a16="http://schemas.microsoft.com/office/drawing/2014/main" id="{BBF827E3-4EF0-4CC6-823F-05EE1EDF0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135" y="2611754"/>
            <a:ext cx="3018064" cy="211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monitors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4B45285-972A-490A-B0CB-46C001D0A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Information display</a:t>
            </a:r>
          </a:p>
          <a:p>
            <a:r>
              <a:rPr lang="en-US" dirty="0">
                <a:solidFill>
                  <a:srgbClr val="2A6725"/>
                </a:solidFill>
              </a:rPr>
              <a:t>Valuable content</a:t>
            </a:r>
          </a:p>
          <a:p>
            <a:r>
              <a:rPr lang="en-US" dirty="0">
                <a:solidFill>
                  <a:srgbClr val="2A6725"/>
                </a:solidFill>
              </a:rPr>
              <a:t>Patron familiarity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3767468-8380-4978-8142-820977CFE826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Initial cost</a:t>
            </a:r>
          </a:p>
          <a:p>
            <a:r>
              <a:rPr lang="en-US" dirty="0">
                <a:solidFill>
                  <a:srgbClr val="FF0000"/>
                </a:solidFill>
              </a:rPr>
              <a:t>Future replacements</a:t>
            </a:r>
          </a:p>
          <a:p>
            <a:r>
              <a:rPr lang="en-US" dirty="0">
                <a:solidFill>
                  <a:srgbClr val="FF0000"/>
                </a:solidFill>
              </a:rPr>
              <a:t>Configuration required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6E464EBA-469B-44C1-9B77-AEAB51737491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899B673-CC10-4A88-AA17-B99543449D08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2173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green truck parked in a lot&#10;&#10;Description automatically generated">
            <a:extLst>
              <a:ext uri="{FF2B5EF4-FFF2-40B4-BE49-F238E27FC236}">
                <a16:creationId xmlns:a16="http://schemas.microsoft.com/office/drawing/2014/main" id="{1A1E3B3D-B7F7-4840-8B84-094E2FEEF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00" b="21852"/>
          <a:stretch/>
        </p:blipFill>
        <p:spPr>
          <a:xfrm>
            <a:off x="1212111" y="1374796"/>
            <a:ext cx="7166344" cy="2587604"/>
          </a:xfrm>
          <a:prstGeom prst="rect">
            <a:avLst/>
          </a:prstGeom>
        </p:spPr>
      </p:pic>
      <p:pic>
        <p:nvPicPr>
          <p:cNvPr id="6" name="Picture 5" descr="A picture containing indoor, television, sitting, monitor&#10;&#10;Description automatically generated">
            <a:extLst>
              <a:ext uri="{FF2B5EF4-FFF2-40B4-BE49-F238E27FC236}">
                <a16:creationId xmlns:a16="http://schemas.microsoft.com/office/drawing/2014/main" id="{73C5C1B0-079F-4696-99F0-E50464421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4018" y="3693927"/>
            <a:ext cx="3154326" cy="236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0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seek help?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Preliminary Planning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Needs assessment</a:t>
            </a:r>
          </a:p>
          <a:p>
            <a:r>
              <a:rPr lang="en-US" sz="1600" dirty="0"/>
              <a:t>Planning and Conceptual Design</a:t>
            </a:r>
          </a:p>
          <a:p>
            <a:r>
              <a:rPr lang="en-US" sz="1600" dirty="0"/>
              <a:t>Budgeting and Estimating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Design Development and Documentation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sz="1600" dirty="0"/>
              <a:t>Technical Specification writing</a:t>
            </a:r>
          </a:p>
          <a:p>
            <a:r>
              <a:rPr lang="en-US" sz="1600" dirty="0"/>
              <a:t>Scheduling and task management</a:t>
            </a:r>
          </a:p>
          <a:p>
            <a:r>
              <a:rPr lang="en-US" sz="1600" dirty="0"/>
              <a:t>Bid solicitation, analysis and recommendation</a:t>
            </a:r>
          </a:p>
          <a:p>
            <a:r>
              <a:rPr lang="en-US" sz="1600" dirty="0"/>
              <a:t>Contract negotiation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Implementation and Vendor/Client Liaison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pPr lvl="0"/>
            <a:r>
              <a:rPr lang="en-US" sz="1600" dirty="0"/>
              <a:t>Overall Supervision and Administration</a:t>
            </a:r>
          </a:p>
          <a:p>
            <a:pPr lvl="0"/>
            <a:r>
              <a:rPr lang="en-US" sz="1600" dirty="0"/>
              <a:t>Construction Management</a:t>
            </a:r>
          </a:p>
          <a:p>
            <a:pPr lvl="0"/>
            <a:r>
              <a:rPr lang="en-US" sz="1600" dirty="0"/>
              <a:t>Inspection and Testing</a:t>
            </a:r>
          </a:p>
          <a:p>
            <a:r>
              <a:rPr lang="en-US" sz="1600" dirty="0"/>
              <a:t>Operator Training</a:t>
            </a:r>
          </a:p>
        </p:txBody>
      </p:sp>
    </p:spTree>
    <p:extLst>
      <p:ext uri="{BB962C8B-B14F-4D97-AF65-F5344CB8AC3E}">
        <p14:creationId xmlns:p14="http://schemas.microsoft.com/office/powerpoint/2010/main" val="2321459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</a:t>
            </a:r>
            <a:br>
              <a:rPr lang="en-US" dirty="0"/>
            </a:br>
            <a:r>
              <a:rPr lang="en-US" dirty="0"/>
              <a:t>surveillance</a:t>
            </a:r>
            <a:br>
              <a:rPr lang="en-US" dirty="0"/>
            </a:br>
            <a:r>
              <a:rPr lang="en-US" dirty="0"/>
              <a:t>systems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4B45285-972A-490A-B0CB-46C001D0A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274" y="4724399"/>
            <a:ext cx="3045526" cy="114300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2A6725"/>
                </a:solidFill>
              </a:rPr>
              <a:t>Staff security</a:t>
            </a:r>
          </a:p>
          <a:p>
            <a:r>
              <a:rPr lang="en-US" dirty="0">
                <a:solidFill>
                  <a:srgbClr val="2A6725"/>
                </a:solidFill>
              </a:rPr>
              <a:t>Accountability</a:t>
            </a:r>
          </a:p>
          <a:p>
            <a:r>
              <a:rPr lang="en-US" dirty="0">
                <a:solidFill>
                  <a:srgbClr val="2A6725"/>
                </a:solidFill>
              </a:rPr>
              <a:t>360-degree view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3767468-8380-4978-8142-820977CFE826}"/>
              </a:ext>
            </a:extLst>
          </p:cNvPr>
          <p:cNvSpPr txBox="1">
            <a:spLocks/>
          </p:cNvSpPr>
          <p:nvPr/>
        </p:nvSpPr>
        <p:spPr>
          <a:xfrm>
            <a:off x="5334000" y="4724400"/>
            <a:ext cx="3352800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9436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7724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60120" indent="-18288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4300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2588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0876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91640" indent="-182880" algn="l" defTabSz="914400" rtl="0" eaLnBrk="1" latinLnBrk="0" hangingPunct="1">
              <a:spcBef>
                <a:spcPts val="288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Initial cost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6E464EBA-469B-44C1-9B77-AEAB51737491}"/>
              </a:ext>
            </a:extLst>
          </p:cNvPr>
          <p:cNvSpPr txBox="1">
            <a:spLocks/>
          </p:cNvSpPr>
          <p:nvPr/>
        </p:nvSpPr>
        <p:spPr>
          <a:xfrm>
            <a:off x="2926772" y="3962400"/>
            <a:ext cx="933203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2A6725"/>
                </a:solidFill>
              </a:rPr>
              <a:t>Pros</a:t>
            </a:r>
            <a:endParaRPr lang="en-US" dirty="0">
              <a:solidFill>
                <a:srgbClr val="2A6725"/>
              </a:solidFill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5899B673-CC10-4A88-AA17-B99543449D08}"/>
              </a:ext>
            </a:extLst>
          </p:cNvPr>
          <p:cNvSpPr txBox="1">
            <a:spLocks/>
          </p:cNvSpPr>
          <p:nvPr/>
        </p:nvSpPr>
        <p:spPr>
          <a:xfrm>
            <a:off x="6172200" y="3962400"/>
            <a:ext cx="112173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>
                <a:gradFill>
                  <a:gsLst>
                    <a:gs pos="0">
                      <a:schemeClr val="tx1">
                        <a:lumMod val="50000"/>
                      </a:schemeClr>
                    </a:gs>
                    <a:gs pos="61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u="sng" dirty="0">
                <a:solidFill>
                  <a:srgbClr val="FF0000"/>
                </a:solidFill>
              </a:rPr>
              <a:t>Cons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 descr="inview360 birdseye rendering">
            <a:extLst>
              <a:ext uri="{FF2B5EF4-FFF2-40B4-BE49-F238E27FC236}">
                <a16:creationId xmlns:a16="http://schemas.microsoft.com/office/drawing/2014/main" id="{51800A2B-32EC-41A2-A203-68BB1B951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27" y="3503427"/>
            <a:ext cx="2957906" cy="203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VM2 Monitor left 500 inview sb">
            <a:extLst>
              <a:ext uri="{FF2B5EF4-FFF2-40B4-BE49-F238E27FC236}">
                <a16:creationId xmlns:a16="http://schemas.microsoft.com/office/drawing/2014/main" id="{D7979122-53B9-4C61-9956-4EA480A75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55" y="680183"/>
            <a:ext cx="3834366" cy="328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9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07">
            <a:extLst>
              <a:ext uri="{FF2B5EF4-FFF2-40B4-BE49-F238E27FC236}">
                <a16:creationId xmlns:a16="http://schemas.microsoft.com/office/drawing/2014/main" id="{15CC8773-0E3F-4D1C-A409-0353003E6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8" name="Picture 109">
            <a:extLst>
              <a:ext uri="{FF2B5EF4-FFF2-40B4-BE49-F238E27FC236}">
                <a16:creationId xmlns:a16="http://schemas.microsoft.com/office/drawing/2014/main" id="{29160FC1-6959-4BB1-8E7A-0CA07E8BA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19" name="Rectangle 111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8AE14-C081-4B0D-BC1A-9F1AB7AC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8" y="673240"/>
            <a:ext cx="595191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Specifications</a:t>
            </a:r>
          </a:p>
        </p:txBody>
      </p:sp>
      <p:sp useBgFill="1">
        <p:nvSpPr>
          <p:cNvPr id="120" name="Rectangle 113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C:\Users\Michael Swendrowski\AppData\Local\Microsoft\Windows\Temporary Internet Files\Content.IE5\K4B8ZCXU\MP900316779[1].jpg">
            <a:extLst>
              <a:ext uri="{FF2B5EF4-FFF2-40B4-BE49-F238E27FC236}">
                <a16:creationId xmlns:a16="http://schemas.microsoft.com/office/drawing/2014/main" id="{7CE74F60-1A34-4BFA-B82D-1E00A90B5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4" r="27794"/>
          <a:stretch/>
        </p:blipFill>
        <p:spPr bwMode="auto">
          <a:xfrm>
            <a:off x="-4" y="10"/>
            <a:ext cx="465429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Specification types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75D8A4-3BF3-4059-9B17-6D4B0EE14C3F}"/>
              </a:ext>
            </a:extLst>
          </p:cNvPr>
          <p:cNvSpPr txBox="1">
            <a:spLocks/>
          </p:cNvSpPr>
          <p:nvPr/>
        </p:nvSpPr>
        <p:spPr>
          <a:xfrm>
            <a:off x="1749287" y="1922542"/>
            <a:ext cx="8229600" cy="19050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Performance Specifications</a:t>
            </a:r>
          </a:p>
          <a:p>
            <a:pPr lvl="1"/>
            <a:r>
              <a:rPr lang="en-US" dirty="0"/>
              <a:t>Description of operating requirements (e.g., gross weight, maximum speed, acceleration rate, fuel economy, etc.)</a:t>
            </a:r>
          </a:p>
          <a:p>
            <a:r>
              <a:rPr lang="en-US" b="1" dirty="0"/>
              <a:t>Design Specifications</a:t>
            </a:r>
          </a:p>
          <a:p>
            <a:pPr lvl="1"/>
            <a:r>
              <a:rPr lang="en-US" dirty="0"/>
              <a:t>Description of physical dimensions (e.g., length, volume carrying capacity, tensile strengths, or other engineering parameters)</a:t>
            </a:r>
          </a:p>
          <a:p>
            <a:r>
              <a:rPr lang="en-US" b="1" dirty="0"/>
              <a:t>Proprietary Specifications</a:t>
            </a:r>
          </a:p>
          <a:p>
            <a:pPr lvl="1"/>
            <a:r>
              <a:rPr lang="en-US" dirty="0"/>
              <a:t>Description of vehicle’s required equipment (e.g., Caterpillar engine, Allison transmission, Eaton rear axle, etc.)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0FF94-79F8-452D-AFCA-1B1CC4C3D175}"/>
              </a:ext>
            </a:extLst>
          </p:cNvPr>
          <p:cNvSpPr/>
          <p:nvPr/>
        </p:nvSpPr>
        <p:spPr>
          <a:xfrm>
            <a:off x="2148509" y="40911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Bid specs may be primarily of one type or encompass elements of each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careful not to restrict specs more than necessary to avoid narrowing choices unintentionally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 specific, yet flexible!</a:t>
            </a:r>
          </a:p>
        </p:txBody>
      </p:sp>
      <p:pic>
        <p:nvPicPr>
          <p:cNvPr id="14" name="Picture 2" descr="C:\Users\Michael Swendrowski\AppData\Local\Microsoft\Windows\Temporary Internet Files\Content.IE5\A4WE13DP\MP900422149[1].jpg">
            <a:extLst>
              <a:ext uri="{FF2B5EF4-FFF2-40B4-BE49-F238E27FC236}">
                <a16:creationId xmlns:a16="http://schemas.microsoft.com/office/drawing/2014/main" id="{5E9139E9-0BE1-4A6B-8025-4F54D57D8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062" y="4133391"/>
            <a:ext cx="3408503" cy="226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1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Specification resources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26E1F4-A907-4D13-9529-11649EA4A207}"/>
              </a:ext>
            </a:extLst>
          </p:cNvPr>
          <p:cNvSpPr/>
          <p:nvPr/>
        </p:nvSpPr>
        <p:spPr>
          <a:xfrm>
            <a:off x="1189383" y="205740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Other libraries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Ideally with similar recent projects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Vendors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Obviously proprietary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Fleet department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At least with chassis aspect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Vested in project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Your consultant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Temporary expertise to supplement your staff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/>
              <a:t>Efficient and experienced</a:t>
            </a:r>
          </a:p>
        </p:txBody>
      </p:sp>
      <p:pic>
        <p:nvPicPr>
          <p:cNvPr id="8" name="Picture 6" descr="C:\Users\Michael Swendrowski\AppData\Local\Microsoft\Windows\Temporary Internet Files\Content.IE5\M5PH2UCL\MP900302923[1].jpg">
            <a:extLst>
              <a:ext uri="{FF2B5EF4-FFF2-40B4-BE49-F238E27FC236}">
                <a16:creationId xmlns:a16="http://schemas.microsoft.com/office/drawing/2014/main" id="{AD80F655-D4AD-4FBC-A0F4-39BC8953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21" y="3108287"/>
            <a:ext cx="3831967" cy="27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69EB4E46-374D-4E57-9304-5B8EDFB8E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98AE14-C081-4B0D-BC1A-9F1AB7AC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Working with your vendor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695FF10-1FB8-436D-BD0A-5F0D9082A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4C15E1F5-1C97-418B-B8B1-A3457E5C3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946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11">
            <a:extLst>
              <a:ext uri="{FF2B5EF4-FFF2-40B4-BE49-F238E27FC236}">
                <a16:creationId xmlns:a16="http://schemas.microsoft.com/office/drawing/2014/main" id="{3E7929B2-D163-40F0-A012-01126A98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6638814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srgbClr val="40404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Michael Swendrowski\AppData\Local\Microsoft\Windows\Temporary Internet Files\Content.IE5\6MF7GU5P\MC900318560[1].wmf">
            <a:extLst>
              <a:ext uri="{FF2B5EF4-FFF2-40B4-BE49-F238E27FC236}">
                <a16:creationId xmlns:a16="http://schemas.microsoft.com/office/drawing/2014/main" id="{E64DCEAC-207B-44D9-840B-E4C3FBDC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7418" y="1286928"/>
            <a:ext cx="5330653" cy="42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88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Hundreds of details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9B65CC-6589-4993-B192-C69C806A300B}"/>
              </a:ext>
            </a:extLst>
          </p:cNvPr>
          <p:cNvSpPr/>
          <p:nvPr/>
        </p:nvSpPr>
        <p:spPr>
          <a:xfrm>
            <a:off x="906117" y="387727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a team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Much like building a custom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 is expert with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You’re the expert on delivery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F6C455-F219-413B-9201-FC7B00FE2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30" y="2581211"/>
            <a:ext cx="5425166" cy="37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0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Doing your part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pic>
        <p:nvPicPr>
          <p:cNvPr id="7" name="Picture 3" descr="C:\Users\Michael Swendrowski\AppData\Local\Microsoft\Windows\Temporary Internet Files\Content.IE5\6MF7GU5P\MC900078762[1].wmf">
            <a:extLst>
              <a:ext uri="{FF2B5EF4-FFF2-40B4-BE49-F238E27FC236}">
                <a16:creationId xmlns:a16="http://schemas.microsoft.com/office/drawing/2014/main" id="{D3997EDD-057D-4F6F-B9F0-E26AC06A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564" y="3343275"/>
            <a:ext cx="25241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04C56-00C7-48FC-A64B-D55B823603C2}"/>
              </a:ext>
            </a:extLst>
          </p:cNvPr>
          <p:cNvSpPr/>
          <p:nvPr/>
        </p:nvSpPr>
        <p:spPr>
          <a:xfrm>
            <a:off x="1641613" y="2954306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timely decisions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graphics development 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materials/colors prior to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Request photo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Weekly phone call with your representative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On-site inspections</a:t>
            </a:r>
          </a:p>
        </p:txBody>
      </p:sp>
    </p:spTree>
    <p:extLst>
      <p:ext uri="{BB962C8B-B14F-4D97-AF65-F5344CB8AC3E}">
        <p14:creationId xmlns:p14="http://schemas.microsoft.com/office/powerpoint/2010/main" val="36475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conclude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19E077-D96A-4B66-AF0C-0A38AB35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7" y="6258560"/>
            <a:ext cx="888415" cy="443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04C56-00C7-48FC-A64B-D55B823603C2}"/>
              </a:ext>
            </a:extLst>
          </p:cNvPr>
          <p:cNvSpPr/>
          <p:nvPr/>
        </p:nvSpPr>
        <p:spPr>
          <a:xfrm>
            <a:off x="1681370" y="260146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your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Know your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 your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Choose the base vehicle and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Write your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with your vendor</a:t>
            </a:r>
          </a:p>
        </p:txBody>
      </p:sp>
      <p:pic>
        <p:nvPicPr>
          <p:cNvPr id="6" name="Picture 3" descr="C:\Users\Michael Swendrowski\AppData\Local\Microsoft\Windows\Temporary Internet Files\Content.IE5\A4WE13DP\MC900023488[1].wmf">
            <a:extLst>
              <a:ext uri="{FF2B5EF4-FFF2-40B4-BE49-F238E27FC236}">
                <a16:creationId xmlns:a16="http://schemas.microsoft.com/office/drawing/2014/main" id="{555A2811-70D6-4A2C-8970-F142061CE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78" y="2670314"/>
            <a:ext cx="3276600" cy="322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>
            <a:extLst>
              <a:ext uri="{FF2B5EF4-FFF2-40B4-BE49-F238E27FC236}">
                <a16:creationId xmlns:a16="http://schemas.microsoft.com/office/drawing/2014/main" id="{93E2C8F5-B35B-4728-AFAB-5111275C6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6007EF-6771-477A-B676-E99E82BD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Thank you!!!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04BE8-91D2-4213-A857-7D10FA14B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87830" y="2289969"/>
            <a:ext cx="5816600" cy="157734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Michael Swendrowski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M: 262.510.1397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E: </a:t>
            </a:r>
            <a:r>
              <a:rPr lang="en-US" dirty="0">
                <a:hlinkClick r:id="rId4"/>
              </a:rPr>
              <a:t>mswendrowski@vehiclesuccess.com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W: </a:t>
            </a:r>
            <a:r>
              <a:rPr lang="en-US" dirty="0">
                <a:hlinkClick r:id="rId5"/>
              </a:rPr>
              <a:t>www.vehiclesuccess.com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30B78-D2A9-4FBD-B5DB-C976AE1851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02" y="2140894"/>
            <a:ext cx="1712276" cy="85425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1B26F1-966D-45AB-93FD-014CAF7C256B}"/>
              </a:ext>
            </a:extLst>
          </p:cNvPr>
          <p:cNvSpPr txBox="1">
            <a:spLocks/>
          </p:cNvSpPr>
          <p:nvPr/>
        </p:nvSpPr>
        <p:spPr>
          <a:xfrm>
            <a:off x="1194904" y="2266096"/>
            <a:ext cx="5816600" cy="1577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Barbara Battles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M: 732.567.5211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E: </a:t>
            </a:r>
            <a:r>
              <a:rPr lang="en-US" dirty="0">
                <a:hlinkClick r:id="rId7"/>
              </a:rPr>
              <a:t>bbattles@sbpl.info</a:t>
            </a:r>
            <a:r>
              <a:rPr lang="en-US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W: </a:t>
            </a:r>
            <a:r>
              <a:rPr lang="en-US" dirty="0">
                <a:hlinkClick r:id="rId8"/>
              </a:rPr>
              <a:t>www.sbpl.info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25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it be purchased and who will own it?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Considerations:</a:t>
            </a:r>
          </a:p>
          <a:p>
            <a:r>
              <a:rPr lang="en-US" dirty="0"/>
              <a:t>Public Money or Private Money – Individual and/or Corporate</a:t>
            </a:r>
          </a:p>
          <a:p>
            <a:r>
              <a:rPr lang="en-US" dirty="0"/>
              <a:t>Lease or Own</a:t>
            </a:r>
          </a:p>
          <a:p>
            <a:r>
              <a:rPr lang="en-US" dirty="0"/>
              <a:t>New or Used</a:t>
            </a:r>
          </a:p>
          <a:p>
            <a:r>
              <a:rPr lang="en-US" dirty="0"/>
              <a:t>Foundations and grants</a:t>
            </a:r>
          </a:p>
          <a:p>
            <a:r>
              <a:rPr lang="en-US" dirty="0"/>
              <a:t>Environmental and Fuel Incentives</a:t>
            </a:r>
          </a:p>
          <a:p>
            <a:r>
              <a:rPr lang="en-US" dirty="0"/>
              <a:t>Grassroots and Crowdsourcing</a:t>
            </a:r>
          </a:p>
        </p:txBody>
      </p:sp>
      <p:pic>
        <p:nvPicPr>
          <p:cNvPr id="2050" name="Picture 2" descr="Image result for Fundi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56" y="1781298"/>
            <a:ext cx="6238875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75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history and Goals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Start-up Service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sz="1800" dirty="0"/>
              <a:t>Who suggested this service?</a:t>
            </a:r>
          </a:p>
          <a:p>
            <a:r>
              <a:rPr lang="en-US" sz="1800" dirty="0"/>
              <a:t>Who will benefit from this service?</a:t>
            </a:r>
          </a:p>
          <a:p>
            <a:r>
              <a:rPr lang="en-US" sz="1800" dirty="0"/>
              <a:t>How much do you need to do and for how long?</a:t>
            </a:r>
          </a:p>
          <a:p>
            <a:r>
              <a:rPr lang="en-US" sz="1800" dirty="0"/>
              <a:t>Will you be able to grow or expand once you get started?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Continued Service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sz="1800" dirty="0"/>
              <a:t>Do you want to continue in the same direction?</a:t>
            </a:r>
          </a:p>
          <a:p>
            <a:r>
              <a:rPr lang="en-US" sz="1800" dirty="0"/>
              <a:t>What has worked and what can be improved, changed or eliminated?</a:t>
            </a:r>
          </a:p>
          <a:p>
            <a:r>
              <a:rPr lang="en-US" sz="1800" dirty="0"/>
              <a:t>Has the scale of the operation changed over time and will that continue?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Expanded or Additional Services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Where is the current service falling short or is it?</a:t>
            </a:r>
          </a:p>
          <a:p>
            <a:r>
              <a:rPr lang="en-US" sz="1800" dirty="0"/>
              <a:t>What more could you do?</a:t>
            </a:r>
          </a:p>
          <a:p>
            <a:r>
              <a:rPr lang="en-US" sz="1800" dirty="0"/>
              <a:t>What do you need to accomplish new goals?</a:t>
            </a:r>
          </a:p>
        </p:txBody>
      </p:sp>
    </p:spTree>
    <p:extLst>
      <p:ext uri="{BB962C8B-B14F-4D97-AF65-F5344CB8AC3E}">
        <p14:creationId xmlns:p14="http://schemas.microsoft.com/office/powerpoint/2010/main" val="1415629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Information Gathering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19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What are the characteristics of your target audience?</a:t>
            </a:r>
          </a:p>
          <a:p>
            <a:pPr lvl="1"/>
            <a:r>
              <a:rPr lang="en-US" sz="2800" dirty="0"/>
              <a:t>Ages</a:t>
            </a:r>
          </a:p>
          <a:p>
            <a:pPr lvl="1"/>
            <a:r>
              <a:rPr lang="en-US" sz="2800" dirty="0"/>
              <a:t>Education</a:t>
            </a:r>
          </a:p>
          <a:p>
            <a:pPr lvl="1"/>
            <a:r>
              <a:rPr lang="en-US" sz="2800" dirty="0"/>
              <a:t>Ethnicities and languages spoken</a:t>
            </a:r>
          </a:p>
          <a:p>
            <a:pPr lvl="1"/>
            <a:r>
              <a:rPr lang="en-US" sz="2800" dirty="0"/>
              <a:t>Location - present and future customers</a:t>
            </a:r>
          </a:p>
          <a:p>
            <a:pPr lvl="1"/>
            <a:r>
              <a:rPr lang="en-US" sz="2800" dirty="0"/>
              <a:t>Needed and Beneficial Services and materials</a:t>
            </a:r>
          </a:p>
          <a:p>
            <a:pPr lvl="1"/>
            <a:r>
              <a:rPr lang="en-US" sz="2800" dirty="0"/>
              <a:t>Disabilities and special needs accommodation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4064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E53902E5B624E92E8604BCE54EF9F" ma:contentTypeVersion="13" ma:contentTypeDescription="Create a new document." ma:contentTypeScope="" ma:versionID="ea76591e5afb42fbe34db9b4c42ad271">
  <xsd:schema xmlns:xsd="http://www.w3.org/2001/XMLSchema" xmlns:xs="http://www.w3.org/2001/XMLSchema" xmlns:p="http://schemas.microsoft.com/office/2006/metadata/properties" xmlns:ns3="c66db721-1cf7-4185-a4b7-5f6934d12d56" xmlns:ns4="e9ca6d3c-ea03-4f42-bc74-4f3b10c242db" targetNamespace="http://schemas.microsoft.com/office/2006/metadata/properties" ma:root="true" ma:fieldsID="b6e9f5b8869a57a8e7b84f9298d42755" ns3:_="" ns4:_="">
    <xsd:import namespace="c66db721-1cf7-4185-a4b7-5f6934d12d56"/>
    <xsd:import namespace="e9ca6d3c-ea03-4f42-bc74-4f3b10c242d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OCR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db721-1cf7-4185-a4b7-5f6934d12d5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ca6d3c-ea03-4f42-bc74-4f3b10c242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CAEB04-D01D-4EB3-808B-D7C5BB950C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6db721-1cf7-4185-a4b7-5f6934d12d56"/>
    <ds:schemaRef ds:uri="e9ca6d3c-ea03-4f42-bc74-4f3b10c242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0959CF-76CA-4579-A16F-7E4E3C65D89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98BD47A-9759-4D98-BB10-9409AF4AD7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2849</Words>
  <Application>Microsoft Office PowerPoint</Application>
  <PresentationFormat>Widescreen</PresentationFormat>
  <Paragraphs>687</Paragraphs>
  <Slides>58</Slides>
  <Notes>56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Vapor Trail</vt:lpstr>
      <vt:lpstr>How to specify the right outreach vehicle</vt:lpstr>
      <vt:lpstr>Why put your library through this process?</vt:lpstr>
      <vt:lpstr>Identify your decision Makers </vt:lpstr>
      <vt:lpstr>Priorities</vt:lpstr>
      <vt:lpstr>When to seek help?</vt:lpstr>
      <vt:lpstr>How will it be purchased and who will own it?</vt:lpstr>
      <vt:lpstr>Service history and Goals</vt:lpstr>
      <vt:lpstr>Information Gathering</vt:lpstr>
      <vt:lpstr>Demographics</vt:lpstr>
      <vt:lpstr>Partnerships</vt:lpstr>
      <vt:lpstr>Community Needs</vt:lpstr>
      <vt:lpstr>Library needs</vt:lpstr>
      <vt:lpstr>Scope</vt:lpstr>
      <vt:lpstr>Staffing and operations</vt:lpstr>
      <vt:lpstr>Collection Management</vt:lpstr>
      <vt:lpstr>Design Considerations</vt:lpstr>
      <vt:lpstr>Vehicle Types</vt:lpstr>
      <vt:lpstr>Small human and electric  Powered fair-weather vehicles</vt:lpstr>
      <vt:lpstr>Bikes and Boats</vt:lpstr>
      <vt:lpstr>Vans, Small and mid-sized Delivery Vehicles</vt:lpstr>
      <vt:lpstr>Truck pulled trailers</vt:lpstr>
      <vt:lpstr>Step Vans</vt:lpstr>
      <vt:lpstr>Busses</vt:lpstr>
      <vt:lpstr>Trucks</vt:lpstr>
      <vt:lpstr>Enjoy your vehicle however you use it!</vt:lpstr>
      <vt:lpstr>FURTHER DOWN THE ROAD WITH VEHICLES. </vt:lpstr>
      <vt:lpstr>Michael swendrowski</vt:lpstr>
      <vt:lpstr>Base vehicles</vt:lpstr>
      <vt:lpstr>Overview</vt:lpstr>
      <vt:lpstr>Vans</vt:lpstr>
      <vt:lpstr>Vans</vt:lpstr>
      <vt:lpstr>cutaways</vt:lpstr>
      <vt:lpstr>cutaways</vt:lpstr>
      <vt:lpstr>Step Vans</vt:lpstr>
      <vt:lpstr>Step Vans</vt:lpstr>
      <vt:lpstr>busses</vt:lpstr>
      <vt:lpstr>busses</vt:lpstr>
      <vt:lpstr>trucks</vt:lpstr>
      <vt:lpstr>trucks</vt:lpstr>
      <vt:lpstr>Design considerations</vt:lpstr>
      <vt:lpstr>Aluminum shelving</vt:lpstr>
      <vt:lpstr>Hybrid  power  systems</vt:lpstr>
      <vt:lpstr>Hybrid  power  systems</vt:lpstr>
      <vt:lpstr>Lithium-ion power  systems</vt:lpstr>
      <vt:lpstr>Lithium-ion power  systems</vt:lpstr>
      <vt:lpstr>Solar  panels</vt:lpstr>
      <vt:lpstr>Diesel- fired heaters</vt:lpstr>
      <vt:lpstr>Ruggedized modems</vt:lpstr>
      <vt:lpstr>monitors</vt:lpstr>
      <vt:lpstr>Video surveillance systems</vt:lpstr>
      <vt:lpstr>Specifications</vt:lpstr>
      <vt:lpstr>Specification types</vt:lpstr>
      <vt:lpstr>Specification resources</vt:lpstr>
      <vt:lpstr>Working with your vendor</vt:lpstr>
      <vt:lpstr>Hundreds of details</vt:lpstr>
      <vt:lpstr>Doing your part</vt:lpstr>
      <vt:lpstr>Let’s conclude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specify the right outreach vehicle</dc:title>
  <dc:creator>Michael Swendrowski</dc:creator>
  <cp:lastModifiedBy>Michael Swendrowski</cp:lastModifiedBy>
  <cp:revision>4</cp:revision>
  <dcterms:created xsi:type="dcterms:W3CDTF">2019-10-17T13:53:10Z</dcterms:created>
  <dcterms:modified xsi:type="dcterms:W3CDTF">2019-10-20T19:36:56Z</dcterms:modified>
</cp:coreProperties>
</file>