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47"/>
  </p:notesMasterIdLst>
  <p:sldIdLst>
    <p:sldId id="353" r:id="rId2"/>
    <p:sldId id="282" r:id="rId3"/>
    <p:sldId id="320" r:id="rId4"/>
    <p:sldId id="338" r:id="rId5"/>
    <p:sldId id="340" r:id="rId6"/>
    <p:sldId id="288" r:id="rId7"/>
    <p:sldId id="327" r:id="rId8"/>
    <p:sldId id="297" r:id="rId9"/>
    <p:sldId id="341" r:id="rId10"/>
    <p:sldId id="346" r:id="rId11"/>
    <p:sldId id="344" r:id="rId12"/>
    <p:sldId id="265" r:id="rId13"/>
    <p:sldId id="354" r:id="rId14"/>
    <p:sldId id="355" r:id="rId15"/>
    <p:sldId id="328" r:id="rId16"/>
    <p:sldId id="321" r:id="rId17"/>
    <p:sldId id="330" r:id="rId18"/>
    <p:sldId id="323" r:id="rId19"/>
    <p:sldId id="348" r:id="rId20"/>
    <p:sldId id="356" r:id="rId21"/>
    <p:sldId id="360" r:id="rId22"/>
    <p:sldId id="361" r:id="rId23"/>
    <p:sldId id="350" r:id="rId24"/>
    <p:sldId id="331" r:id="rId25"/>
    <p:sldId id="342" r:id="rId26"/>
    <p:sldId id="334" r:id="rId27"/>
    <p:sldId id="302" r:id="rId28"/>
    <p:sldId id="352" r:id="rId29"/>
    <p:sldId id="319" r:id="rId30"/>
    <p:sldId id="337" r:id="rId31"/>
    <p:sldId id="298" r:id="rId32"/>
    <p:sldId id="358" r:id="rId33"/>
    <p:sldId id="272" r:id="rId34"/>
    <p:sldId id="304" r:id="rId35"/>
    <p:sldId id="305" r:id="rId36"/>
    <p:sldId id="311" r:id="rId37"/>
    <p:sldId id="307" r:id="rId38"/>
    <p:sldId id="359" r:id="rId39"/>
    <p:sldId id="309" r:id="rId40"/>
    <p:sldId id="316" r:id="rId41"/>
    <p:sldId id="310" r:id="rId42"/>
    <p:sldId id="303" r:id="rId43"/>
    <p:sldId id="299" r:id="rId44"/>
    <p:sldId id="258" r:id="rId45"/>
    <p:sldId id="27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2A5B"/>
    <a:srgbClr val="CE3A53"/>
    <a:srgbClr val="FB1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autoAdjust="0"/>
    <p:restoredTop sz="86725" autoAdjust="0"/>
  </p:normalViewPr>
  <p:slideViewPr>
    <p:cSldViewPr>
      <p:cViewPr varScale="1">
        <p:scale>
          <a:sx n="84" d="100"/>
          <a:sy n="84" d="100"/>
        </p:scale>
        <p:origin x="108" y="3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B62F9-0DBE-4119-BF1B-687F3F5B98E3}" type="doc">
      <dgm:prSet loTypeId="urn:microsoft.com/office/officeart/2008/layout/HexagonCluster" loCatId="picture" qsTypeId="urn:microsoft.com/office/officeart/2005/8/quickstyle/simple1" qsCatId="simple" csTypeId="urn:microsoft.com/office/officeart/2005/8/colors/accent1_2" csCatId="accent1" phldr="1"/>
      <dgm:spPr/>
    </dgm:pt>
    <dgm:pt modelId="{A4FF974B-493B-494B-AC50-4B48B4D5EB8F}">
      <dgm:prSet phldrT="[Text]"/>
      <dgm:spPr/>
      <dgm:t>
        <a:bodyPr/>
        <a:lstStyle/>
        <a:p>
          <a:r>
            <a:rPr lang="en-US" dirty="0" smtClean="0"/>
            <a:t>Are</a:t>
          </a:r>
          <a:endParaRPr lang="en-US" dirty="0"/>
        </a:p>
      </dgm:t>
    </dgm:pt>
    <dgm:pt modelId="{E6979D91-692B-422D-B50F-640B4F6B5A81}" type="parTrans" cxnId="{B3169CFF-58FC-4DDA-912E-079CC71BC2A9}">
      <dgm:prSet/>
      <dgm:spPr/>
      <dgm:t>
        <a:bodyPr/>
        <a:lstStyle/>
        <a:p>
          <a:endParaRPr lang="en-US"/>
        </a:p>
      </dgm:t>
    </dgm:pt>
    <dgm:pt modelId="{D8562E7F-378E-49ED-9CB3-635F2BF6DB49}" type="sibTrans" cxnId="{B3169CFF-58FC-4DDA-912E-079CC71BC2A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extLst>
        <a:ext uri="{E40237B7-FDA0-4F09-8148-C483321AD2D9}">
          <dgm14:cNvPr xmlns:dgm14="http://schemas.microsoft.com/office/drawing/2010/diagram" id="0" name="" descr="http://www.west-bendlibrary.org/wordpress/wp-content/uploads/2011/03/computerinstruction.jpg"/>
        </a:ext>
      </dgm:extLst>
    </dgm:pt>
    <dgm:pt modelId="{5FE08E3B-B4D1-4AC4-96DF-F3948F845542}">
      <dgm:prSet phldrT="[Text]"/>
      <dgm:spPr/>
      <dgm:t>
        <a:bodyPr/>
        <a:lstStyle/>
        <a:p>
          <a:r>
            <a:rPr lang="en-US" dirty="0" smtClean="0"/>
            <a:t>The </a:t>
          </a:r>
          <a:endParaRPr lang="en-US" dirty="0"/>
        </a:p>
      </dgm:t>
    </dgm:pt>
    <dgm:pt modelId="{3D0755D1-3424-4C48-B3C5-489091E35B09}" type="parTrans" cxnId="{6FEEFACC-FB15-4DD0-B425-2DE2A3114A21}">
      <dgm:prSet/>
      <dgm:spPr/>
      <dgm:t>
        <a:bodyPr/>
        <a:lstStyle/>
        <a:p>
          <a:endParaRPr lang="en-US"/>
        </a:p>
      </dgm:t>
    </dgm:pt>
    <dgm:pt modelId="{90A73ABF-69BD-4376-937A-290518DDEEC7}" type="sibTrans" cxnId="{6FEEFACC-FB15-4DD0-B425-2DE2A3114A21}">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2AAB6ED1-B753-4CE8-9B2C-DEA42C4D2F53}">
      <dgm:prSet phldrT="[Text]"/>
      <dgm:spPr/>
      <dgm:t>
        <a:bodyPr/>
        <a:lstStyle/>
        <a:p>
          <a:r>
            <a:rPr lang="en-US" dirty="0" smtClean="0"/>
            <a:t>Where </a:t>
          </a:r>
          <a:endParaRPr lang="en-US" dirty="0"/>
        </a:p>
      </dgm:t>
    </dgm:pt>
    <dgm:pt modelId="{E6896761-C0C2-499B-BB18-B10401DD01D2}" type="parTrans" cxnId="{706A6432-21B8-46C4-BBF4-23019AE8C2AF}">
      <dgm:prSet/>
      <dgm:spPr/>
      <dgm:t>
        <a:bodyPr/>
        <a:lstStyle/>
        <a:p>
          <a:endParaRPr lang="en-US"/>
        </a:p>
      </dgm:t>
    </dgm:pt>
    <dgm:pt modelId="{BD1F455B-A58D-4FE6-91C1-7D5D22764AA7}" type="sibTrans" cxnId="{706A6432-21B8-46C4-BBF4-23019AE8C2AF}">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81BF4A6A-9D82-4963-9252-59645AB447F6}">
      <dgm:prSet phldrT="[Text]"/>
      <dgm:spPr/>
      <dgm:t>
        <a:bodyPr/>
        <a:lstStyle/>
        <a:p>
          <a:r>
            <a:rPr lang="en-US" dirty="0" smtClean="0"/>
            <a:t>Patrons?</a:t>
          </a:r>
          <a:endParaRPr lang="en-US" dirty="0"/>
        </a:p>
      </dgm:t>
    </dgm:pt>
    <dgm:pt modelId="{A0471016-633F-4036-9039-1D4BF2FE6A6A}" type="parTrans" cxnId="{1FEAF1B7-293A-407F-A720-4D8942A37224}">
      <dgm:prSet/>
      <dgm:spPr/>
      <dgm:t>
        <a:bodyPr/>
        <a:lstStyle/>
        <a:p>
          <a:endParaRPr lang="en-US"/>
        </a:p>
      </dgm:t>
    </dgm:pt>
    <dgm:pt modelId="{953EFEC0-0C21-478A-9182-201E52030B6C}" type="sibTrans" cxnId="{1FEAF1B7-293A-407F-A720-4D8942A37224}">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26A946B6-3878-4D51-8ABF-6979D51F51E1}" type="pres">
      <dgm:prSet presAssocID="{1C4B62F9-0DBE-4119-BF1B-687F3F5B98E3}" presName="Name0" presStyleCnt="0">
        <dgm:presLayoutVars>
          <dgm:chMax val="21"/>
          <dgm:chPref val="21"/>
        </dgm:presLayoutVars>
      </dgm:prSet>
      <dgm:spPr/>
    </dgm:pt>
    <dgm:pt modelId="{79A64614-1231-4F6C-B091-0D137886E74E}" type="pres">
      <dgm:prSet presAssocID="{A4FF974B-493B-494B-AC50-4B48B4D5EB8F}" presName="text1" presStyleCnt="0"/>
      <dgm:spPr/>
    </dgm:pt>
    <dgm:pt modelId="{3189AF3B-7BDC-4E33-912F-7B7A9A92DD00}" type="pres">
      <dgm:prSet presAssocID="{A4FF974B-493B-494B-AC50-4B48B4D5EB8F}" presName="textRepeatNode" presStyleLbl="alignNode1" presStyleIdx="0" presStyleCnt="4">
        <dgm:presLayoutVars>
          <dgm:chMax val="0"/>
          <dgm:chPref val="0"/>
          <dgm:bulletEnabled val="1"/>
        </dgm:presLayoutVars>
      </dgm:prSet>
      <dgm:spPr/>
      <dgm:t>
        <a:bodyPr/>
        <a:lstStyle/>
        <a:p>
          <a:endParaRPr lang="en-US"/>
        </a:p>
      </dgm:t>
    </dgm:pt>
    <dgm:pt modelId="{A60C0842-C3C9-41E9-B4BA-05554547F49A}" type="pres">
      <dgm:prSet presAssocID="{A4FF974B-493B-494B-AC50-4B48B4D5EB8F}" presName="textaccent1" presStyleCnt="0"/>
      <dgm:spPr/>
    </dgm:pt>
    <dgm:pt modelId="{49A00E2D-B28B-4C63-8504-A45D36AFA79C}" type="pres">
      <dgm:prSet presAssocID="{A4FF974B-493B-494B-AC50-4B48B4D5EB8F}" presName="accentRepeatNode" presStyleLbl="solidAlignAcc1" presStyleIdx="0" presStyleCnt="8"/>
      <dgm:spPr/>
    </dgm:pt>
    <dgm:pt modelId="{8FACF466-20F3-4351-ADF3-4FA2BF59F5BA}" type="pres">
      <dgm:prSet presAssocID="{D8562E7F-378E-49ED-9CB3-635F2BF6DB49}" presName="image1" presStyleCnt="0"/>
      <dgm:spPr/>
    </dgm:pt>
    <dgm:pt modelId="{5774832C-D3E5-435D-9807-A9E2FC41F31E}" type="pres">
      <dgm:prSet presAssocID="{D8562E7F-378E-49ED-9CB3-635F2BF6DB49}" presName="imageRepeatNode" presStyleLbl="alignAcc1" presStyleIdx="0" presStyleCnt="4"/>
      <dgm:spPr/>
      <dgm:t>
        <a:bodyPr/>
        <a:lstStyle/>
        <a:p>
          <a:endParaRPr lang="en-US"/>
        </a:p>
      </dgm:t>
    </dgm:pt>
    <dgm:pt modelId="{E90148CB-5B97-4931-A810-D94F906A4D5D}" type="pres">
      <dgm:prSet presAssocID="{D8562E7F-378E-49ED-9CB3-635F2BF6DB49}" presName="imageaccent1" presStyleCnt="0"/>
      <dgm:spPr/>
    </dgm:pt>
    <dgm:pt modelId="{AD7DF507-BB68-4290-AF79-90F09310D954}" type="pres">
      <dgm:prSet presAssocID="{D8562E7F-378E-49ED-9CB3-635F2BF6DB49}" presName="accentRepeatNode" presStyleLbl="solidAlignAcc1" presStyleIdx="1" presStyleCnt="8"/>
      <dgm:spPr/>
    </dgm:pt>
    <dgm:pt modelId="{7A5B008E-0934-4B5F-8B13-12B7341A4C6E}" type="pres">
      <dgm:prSet presAssocID="{5FE08E3B-B4D1-4AC4-96DF-F3948F845542}" presName="text2" presStyleCnt="0"/>
      <dgm:spPr/>
    </dgm:pt>
    <dgm:pt modelId="{9C43C530-853C-48D7-91F0-A2000F36DD93}" type="pres">
      <dgm:prSet presAssocID="{5FE08E3B-B4D1-4AC4-96DF-F3948F845542}" presName="textRepeatNode" presStyleLbl="alignNode1" presStyleIdx="1" presStyleCnt="4">
        <dgm:presLayoutVars>
          <dgm:chMax val="0"/>
          <dgm:chPref val="0"/>
          <dgm:bulletEnabled val="1"/>
        </dgm:presLayoutVars>
      </dgm:prSet>
      <dgm:spPr/>
      <dgm:t>
        <a:bodyPr/>
        <a:lstStyle/>
        <a:p>
          <a:endParaRPr lang="en-US"/>
        </a:p>
      </dgm:t>
    </dgm:pt>
    <dgm:pt modelId="{E62D55B9-6979-4EC5-8949-076F71BAD3F5}" type="pres">
      <dgm:prSet presAssocID="{5FE08E3B-B4D1-4AC4-96DF-F3948F845542}" presName="textaccent2" presStyleCnt="0"/>
      <dgm:spPr/>
    </dgm:pt>
    <dgm:pt modelId="{07813C1F-760A-46C8-AE14-12660A2C4849}" type="pres">
      <dgm:prSet presAssocID="{5FE08E3B-B4D1-4AC4-96DF-F3948F845542}" presName="accentRepeatNode" presStyleLbl="solidAlignAcc1" presStyleIdx="2" presStyleCnt="8"/>
      <dgm:spPr/>
    </dgm:pt>
    <dgm:pt modelId="{099EE931-EEED-4720-BAE9-BDEBCEEF8BDD}" type="pres">
      <dgm:prSet presAssocID="{90A73ABF-69BD-4376-937A-290518DDEEC7}" presName="image2" presStyleCnt="0"/>
      <dgm:spPr/>
    </dgm:pt>
    <dgm:pt modelId="{E57AF93C-5B97-4688-873C-071D95A7038D}" type="pres">
      <dgm:prSet presAssocID="{90A73ABF-69BD-4376-937A-290518DDEEC7}" presName="imageRepeatNode" presStyleLbl="alignAcc1" presStyleIdx="1" presStyleCnt="4"/>
      <dgm:spPr/>
      <dgm:t>
        <a:bodyPr/>
        <a:lstStyle/>
        <a:p>
          <a:endParaRPr lang="en-US"/>
        </a:p>
      </dgm:t>
    </dgm:pt>
    <dgm:pt modelId="{DFAB4DEA-2BD2-4BF1-A0A3-B39A8A184C53}" type="pres">
      <dgm:prSet presAssocID="{90A73ABF-69BD-4376-937A-290518DDEEC7}" presName="imageaccent2" presStyleCnt="0"/>
      <dgm:spPr/>
    </dgm:pt>
    <dgm:pt modelId="{98B98B0E-9E69-49F3-9049-F0114D42EFA4}" type="pres">
      <dgm:prSet presAssocID="{90A73ABF-69BD-4376-937A-290518DDEEC7}" presName="accentRepeatNode" presStyleLbl="solidAlignAcc1" presStyleIdx="3" presStyleCnt="8"/>
      <dgm:spPr/>
    </dgm:pt>
    <dgm:pt modelId="{FB83B005-9876-4053-9259-5BE96BF350BC}" type="pres">
      <dgm:prSet presAssocID="{2AAB6ED1-B753-4CE8-9B2C-DEA42C4D2F53}" presName="text3" presStyleCnt="0"/>
      <dgm:spPr/>
    </dgm:pt>
    <dgm:pt modelId="{53E3249D-EFFD-4303-8F7F-F40AD7E0372E}" type="pres">
      <dgm:prSet presAssocID="{2AAB6ED1-B753-4CE8-9B2C-DEA42C4D2F53}" presName="textRepeatNode" presStyleLbl="alignNode1" presStyleIdx="2" presStyleCnt="4">
        <dgm:presLayoutVars>
          <dgm:chMax val="0"/>
          <dgm:chPref val="0"/>
          <dgm:bulletEnabled val="1"/>
        </dgm:presLayoutVars>
      </dgm:prSet>
      <dgm:spPr/>
      <dgm:t>
        <a:bodyPr/>
        <a:lstStyle/>
        <a:p>
          <a:endParaRPr lang="en-US"/>
        </a:p>
      </dgm:t>
    </dgm:pt>
    <dgm:pt modelId="{CF9C49D0-4227-4D65-8D6A-80E66570D33F}" type="pres">
      <dgm:prSet presAssocID="{2AAB6ED1-B753-4CE8-9B2C-DEA42C4D2F53}" presName="textaccent3" presStyleCnt="0"/>
      <dgm:spPr/>
    </dgm:pt>
    <dgm:pt modelId="{C324088A-253F-45B1-AF0A-BBDEB43432B7}" type="pres">
      <dgm:prSet presAssocID="{2AAB6ED1-B753-4CE8-9B2C-DEA42C4D2F53}" presName="accentRepeatNode" presStyleLbl="solidAlignAcc1" presStyleIdx="4" presStyleCnt="8"/>
      <dgm:spPr/>
    </dgm:pt>
    <dgm:pt modelId="{DE620829-47F3-4B32-8119-6B385E9337F2}" type="pres">
      <dgm:prSet presAssocID="{BD1F455B-A58D-4FE6-91C1-7D5D22764AA7}" presName="image3" presStyleCnt="0"/>
      <dgm:spPr/>
    </dgm:pt>
    <dgm:pt modelId="{9AB9CBF2-9C52-4774-BC2B-6AEF674E8DDB}" type="pres">
      <dgm:prSet presAssocID="{BD1F455B-A58D-4FE6-91C1-7D5D22764AA7}" presName="imageRepeatNode" presStyleLbl="alignAcc1" presStyleIdx="2" presStyleCnt="4"/>
      <dgm:spPr/>
      <dgm:t>
        <a:bodyPr/>
        <a:lstStyle/>
        <a:p>
          <a:endParaRPr lang="en-US"/>
        </a:p>
      </dgm:t>
    </dgm:pt>
    <dgm:pt modelId="{FE510850-EB58-4DBC-AC48-E6A78CCA048D}" type="pres">
      <dgm:prSet presAssocID="{BD1F455B-A58D-4FE6-91C1-7D5D22764AA7}" presName="imageaccent3" presStyleCnt="0"/>
      <dgm:spPr/>
    </dgm:pt>
    <dgm:pt modelId="{C14C9B77-EA94-4ED4-A09C-8E3EDADF0E77}" type="pres">
      <dgm:prSet presAssocID="{BD1F455B-A58D-4FE6-91C1-7D5D22764AA7}" presName="accentRepeatNode" presStyleLbl="solidAlignAcc1" presStyleIdx="5" presStyleCnt="8"/>
      <dgm:spPr/>
    </dgm:pt>
    <dgm:pt modelId="{6231E363-3F3D-46E9-BBB1-5F21CC9CF090}" type="pres">
      <dgm:prSet presAssocID="{81BF4A6A-9D82-4963-9252-59645AB447F6}" presName="text4" presStyleCnt="0"/>
      <dgm:spPr/>
    </dgm:pt>
    <dgm:pt modelId="{49443657-ADE0-42C1-B48E-00EBB37F186E}" type="pres">
      <dgm:prSet presAssocID="{81BF4A6A-9D82-4963-9252-59645AB447F6}" presName="textRepeatNode" presStyleLbl="alignNode1" presStyleIdx="3" presStyleCnt="4">
        <dgm:presLayoutVars>
          <dgm:chMax val="0"/>
          <dgm:chPref val="0"/>
          <dgm:bulletEnabled val="1"/>
        </dgm:presLayoutVars>
      </dgm:prSet>
      <dgm:spPr/>
      <dgm:t>
        <a:bodyPr/>
        <a:lstStyle/>
        <a:p>
          <a:endParaRPr lang="en-US"/>
        </a:p>
      </dgm:t>
    </dgm:pt>
    <dgm:pt modelId="{99704D43-533B-4D4E-A521-D8586EC87404}" type="pres">
      <dgm:prSet presAssocID="{81BF4A6A-9D82-4963-9252-59645AB447F6}" presName="textaccent4" presStyleCnt="0"/>
      <dgm:spPr/>
    </dgm:pt>
    <dgm:pt modelId="{16A13B73-614D-4BB0-805F-075817D6F430}" type="pres">
      <dgm:prSet presAssocID="{81BF4A6A-9D82-4963-9252-59645AB447F6}" presName="accentRepeatNode" presStyleLbl="solidAlignAcc1" presStyleIdx="6" presStyleCnt="8"/>
      <dgm:spPr/>
    </dgm:pt>
    <dgm:pt modelId="{E253559A-1FF5-42EF-BC0B-A479D2B97278}" type="pres">
      <dgm:prSet presAssocID="{953EFEC0-0C21-478A-9182-201E52030B6C}" presName="image4" presStyleCnt="0"/>
      <dgm:spPr/>
    </dgm:pt>
    <dgm:pt modelId="{5888570A-4B57-4BC9-AD85-16EEC8D2B60F}" type="pres">
      <dgm:prSet presAssocID="{953EFEC0-0C21-478A-9182-201E52030B6C}" presName="imageRepeatNode" presStyleLbl="alignAcc1" presStyleIdx="3" presStyleCnt="4"/>
      <dgm:spPr/>
      <dgm:t>
        <a:bodyPr/>
        <a:lstStyle/>
        <a:p>
          <a:endParaRPr lang="en-US"/>
        </a:p>
      </dgm:t>
    </dgm:pt>
    <dgm:pt modelId="{C26C07B4-F789-4BB8-A099-42792074909A}" type="pres">
      <dgm:prSet presAssocID="{953EFEC0-0C21-478A-9182-201E52030B6C}" presName="imageaccent4" presStyleCnt="0"/>
      <dgm:spPr/>
    </dgm:pt>
    <dgm:pt modelId="{0B41B1BE-896A-4DF7-98DD-A7048C22D0AC}" type="pres">
      <dgm:prSet presAssocID="{953EFEC0-0C21-478A-9182-201E52030B6C}" presName="accentRepeatNode" presStyleLbl="solidAlignAcc1" presStyleIdx="7" presStyleCnt="8"/>
      <dgm:spPr/>
    </dgm:pt>
  </dgm:ptLst>
  <dgm:cxnLst>
    <dgm:cxn modelId="{6FEEFACC-FB15-4DD0-B425-2DE2A3114A21}" srcId="{1C4B62F9-0DBE-4119-BF1B-687F3F5B98E3}" destId="{5FE08E3B-B4D1-4AC4-96DF-F3948F845542}" srcOrd="1" destOrd="0" parTransId="{3D0755D1-3424-4C48-B3C5-489091E35B09}" sibTransId="{90A73ABF-69BD-4376-937A-290518DDEEC7}"/>
    <dgm:cxn modelId="{5E574AC5-0939-47F6-9143-D09B2A08C9F8}" type="presOf" srcId="{2AAB6ED1-B753-4CE8-9B2C-DEA42C4D2F53}" destId="{53E3249D-EFFD-4303-8F7F-F40AD7E0372E}" srcOrd="0" destOrd="0" presId="urn:microsoft.com/office/officeart/2008/layout/HexagonCluster"/>
    <dgm:cxn modelId="{B3169CFF-58FC-4DDA-912E-079CC71BC2A9}" srcId="{1C4B62F9-0DBE-4119-BF1B-687F3F5B98E3}" destId="{A4FF974B-493B-494B-AC50-4B48B4D5EB8F}" srcOrd="0" destOrd="0" parTransId="{E6979D91-692B-422D-B50F-640B4F6B5A81}" sibTransId="{D8562E7F-378E-49ED-9CB3-635F2BF6DB49}"/>
    <dgm:cxn modelId="{706A6432-21B8-46C4-BBF4-23019AE8C2AF}" srcId="{1C4B62F9-0DBE-4119-BF1B-687F3F5B98E3}" destId="{2AAB6ED1-B753-4CE8-9B2C-DEA42C4D2F53}" srcOrd="2" destOrd="0" parTransId="{E6896761-C0C2-499B-BB18-B10401DD01D2}" sibTransId="{BD1F455B-A58D-4FE6-91C1-7D5D22764AA7}"/>
    <dgm:cxn modelId="{1489A5E2-A540-4510-9481-EC53800E6995}" type="presOf" srcId="{A4FF974B-493B-494B-AC50-4B48B4D5EB8F}" destId="{3189AF3B-7BDC-4E33-912F-7B7A9A92DD00}" srcOrd="0" destOrd="0" presId="urn:microsoft.com/office/officeart/2008/layout/HexagonCluster"/>
    <dgm:cxn modelId="{EBAA3A03-1493-4ED4-ACC6-6555D82FF898}" type="presOf" srcId="{953EFEC0-0C21-478A-9182-201E52030B6C}" destId="{5888570A-4B57-4BC9-AD85-16EEC8D2B60F}" srcOrd="0" destOrd="0" presId="urn:microsoft.com/office/officeart/2008/layout/HexagonCluster"/>
    <dgm:cxn modelId="{B7AC93C2-C56D-4DA5-839B-CC76B7D26FC0}" type="presOf" srcId="{5FE08E3B-B4D1-4AC4-96DF-F3948F845542}" destId="{9C43C530-853C-48D7-91F0-A2000F36DD93}" srcOrd="0" destOrd="0" presId="urn:microsoft.com/office/officeart/2008/layout/HexagonCluster"/>
    <dgm:cxn modelId="{5F183D93-21B0-4DCD-B6FA-7D6D67EB5989}" type="presOf" srcId="{1C4B62F9-0DBE-4119-BF1B-687F3F5B98E3}" destId="{26A946B6-3878-4D51-8ABF-6979D51F51E1}" srcOrd="0" destOrd="0" presId="urn:microsoft.com/office/officeart/2008/layout/HexagonCluster"/>
    <dgm:cxn modelId="{10ECD2F4-679D-4B8A-838B-D8BFEC204142}" type="presOf" srcId="{BD1F455B-A58D-4FE6-91C1-7D5D22764AA7}" destId="{9AB9CBF2-9C52-4774-BC2B-6AEF674E8DDB}" srcOrd="0" destOrd="0" presId="urn:microsoft.com/office/officeart/2008/layout/HexagonCluster"/>
    <dgm:cxn modelId="{1FEAF1B7-293A-407F-A720-4D8942A37224}" srcId="{1C4B62F9-0DBE-4119-BF1B-687F3F5B98E3}" destId="{81BF4A6A-9D82-4963-9252-59645AB447F6}" srcOrd="3" destOrd="0" parTransId="{A0471016-633F-4036-9039-1D4BF2FE6A6A}" sibTransId="{953EFEC0-0C21-478A-9182-201E52030B6C}"/>
    <dgm:cxn modelId="{46620C0E-B9C4-4697-B537-CAC05C842D66}" type="presOf" srcId="{81BF4A6A-9D82-4963-9252-59645AB447F6}" destId="{49443657-ADE0-42C1-B48E-00EBB37F186E}" srcOrd="0" destOrd="0" presId="urn:microsoft.com/office/officeart/2008/layout/HexagonCluster"/>
    <dgm:cxn modelId="{06670E4C-DA05-46E3-9BAB-C3437D63791A}" type="presOf" srcId="{90A73ABF-69BD-4376-937A-290518DDEEC7}" destId="{E57AF93C-5B97-4688-873C-071D95A7038D}" srcOrd="0" destOrd="0" presId="urn:microsoft.com/office/officeart/2008/layout/HexagonCluster"/>
    <dgm:cxn modelId="{9382133C-AE25-45F5-9504-69F53CF1A76B}" type="presOf" srcId="{D8562E7F-378E-49ED-9CB3-635F2BF6DB49}" destId="{5774832C-D3E5-435D-9807-A9E2FC41F31E}" srcOrd="0" destOrd="0" presId="urn:microsoft.com/office/officeart/2008/layout/HexagonCluster"/>
    <dgm:cxn modelId="{337A2BCF-93FD-4FAA-AB74-4CC59C8E3E4F}" type="presParOf" srcId="{26A946B6-3878-4D51-8ABF-6979D51F51E1}" destId="{79A64614-1231-4F6C-B091-0D137886E74E}" srcOrd="0" destOrd="0" presId="urn:microsoft.com/office/officeart/2008/layout/HexagonCluster"/>
    <dgm:cxn modelId="{F72C4AED-2D13-46C7-AAFB-B79B79CDD27E}" type="presParOf" srcId="{79A64614-1231-4F6C-B091-0D137886E74E}" destId="{3189AF3B-7BDC-4E33-912F-7B7A9A92DD00}" srcOrd="0" destOrd="0" presId="urn:microsoft.com/office/officeart/2008/layout/HexagonCluster"/>
    <dgm:cxn modelId="{E7A957D7-B325-4589-8BB1-CAF86F27A3BC}" type="presParOf" srcId="{26A946B6-3878-4D51-8ABF-6979D51F51E1}" destId="{A60C0842-C3C9-41E9-B4BA-05554547F49A}" srcOrd="1" destOrd="0" presId="urn:microsoft.com/office/officeart/2008/layout/HexagonCluster"/>
    <dgm:cxn modelId="{C0F3F7E3-2179-4DAD-8ECA-21D6629C74AD}" type="presParOf" srcId="{A60C0842-C3C9-41E9-B4BA-05554547F49A}" destId="{49A00E2D-B28B-4C63-8504-A45D36AFA79C}" srcOrd="0" destOrd="0" presId="urn:microsoft.com/office/officeart/2008/layout/HexagonCluster"/>
    <dgm:cxn modelId="{3D5AE78E-1B55-4EE0-9B22-8DB54A820ED0}" type="presParOf" srcId="{26A946B6-3878-4D51-8ABF-6979D51F51E1}" destId="{8FACF466-20F3-4351-ADF3-4FA2BF59F5BA}" srcOrd="2" destOrd="0" presId="urn:microsoft.com/office/officeart/2008/layout/HexagonCluster"/>
    <dgm:cxn modelId="{0C98EE7D-0A0A-4F20-8CA9-09A5D1648225}" type="presParOf" srcId="{8FACF466-20F3-4351-ADF3-4FA2BF59F5BA}" destId="{5774832C-D3E5-435D-9807-A9E2FC41F31E}" srcOrd="0" destOrd="0" presId="urn:microsoft.com/office/officeart/2008/layout/HexagonCluster"/>
    <dgm:cxn modelId="{D0124B7D-852E-46DB-B5DB-1C1DDC077606}" type="presParOf" srcId="{26A946B6-3878-4D51-8ABF-6979D51F51E1}" destId="{E90148CB-5B97-4931-A810-D94F906A4D5D}" srcOrd="3" destOrd="0" presId="urn:microsoft.com/office/officeart/2008/layout/HexagonCluster"/>
    <dgm:cxn modelId="{995B149A-FFCA-4892-A90F-EE7B9DD2C0C6}" type="presParOf" srcId="{E90148CB-5B97-4931-A810-D94F906A4D5D}" destId="{AD7DF507-BB68-4290-AF79-90F09310D954}" srcOrd="0" destOrd="0" presId="urn:microsoft.com/office/officeart/2008/layout/HexagonCluster"/>
    <dgm:cxn modelId="{8CD5CE7F-D12B-414D-AEB4-03121480B443}" type="presParOf" srcId="{26A946B6-3878-4D51-8ABF-6979D51F51E1}" destId="{7A5B008E-0934-4B5F-8B13-12B7341A4C6E}" srcOrd="4" destOrd="0" presId="urn:microsoft.com/office/officeart/2008/layout/HexagonCluster"/>
    <dgm:cxn modelId="{3B4E3742-7C33-4879-A3FC-A380D1BC1A92}" type="presParOf" srcId="{7A5B008E-0934-4B5F-8B13-12B7341A4C6E}" destId="{9C43C530-853C-48D7-91F0-A2000F36DD93}" srcOrd="0" destOrd="0" presId="urn:microsoft.com/office/officeart/2008/layout/HexagonCluster"/>
    <dgm:cxn modelId="{A5AFDCA1-D80A-4476-83D9-AB6E9117C968}" type="presParOf" srcId="{26A946B6-3878-4D51-8ABF-6979D51F51E1}" destId="{E62D55B9-6979-4EC5-8949-076F71BAD3F5}" srcOrd="5" destOrd="0" presId="urn:microsoft.com/office/officeart/2008/layout/HexagonCluster"/>
    <dgm:cxn modelId="{29942C3E-5E4D-49B7-80FC-CE0A6E582812}" type="presParOf" srcId="{E62D55B9-6979-4EC5-8949-076F71BAD3F5}" destId="{07813C1F-760A-46C8-AE14-12660A2C4849}" srcOrd="0" destOrd="0" presId="urn:microsoft.com/office/officeart/2008/layout/HexagonCluster"/>
    <dgm:cxn modelId="{B42D8C67-9611-4FC0-ADE0-F6835B0FF0B8}" type="presParOf" srcId="{26A946B6-3878-4D51-8ABF-6979D51F51E1}" destId="{099EE931-EEED-4720-BAE9-BDEBCEEF8BDD}" srcOrd="6" destOrd="0" presId="urn:microsoft.com/office/officeart/2008/layout/HexagonCluster"/>
    <dgm:cxn modelId="{EA3AB44E-9362-4333-A6E8-5BB70606CF98}" type="presParOf" srcId="{099EE931-EEED-4720-BAE9-BDEBCEEF8BDD}" destId="{E57AF93C-5B97-4688-873C-071D95A7038D}" srcOrd="0" destOrd="0" presId="urn:microsoft.com/office/officeart/2008/layout/HexagonCluster"/>
    <dgm:cxn modelId="{AE8BF3B3-1B6D-41D5-A4C5-F9DC4C4CD746}" type="presParOf" srcId="{26A946B6-3878-4D51-8ABF-6979D51F51E1}" destId="{DFAB4DEA-2BD2-4BF1-A0A3-B39A8A184C53}" srcOrd="7" destOrd="0" presId="urn:microsoft.com/office/officeart/2008/layout/HexagonCluster"/>
    <dgm:cxn modelId="{88AE88E6-8449-48DD-BB8B-2F95FD6045CF}" type="presParOf" srcId="{DFAB4DEA-2BD2-4BF1-A0A3-B39A8A184C53}" destId="{98B98B0E-9E69-49F3-9049-F0114D42EFA4}" srcOrd="0" destOrd="0" presId="urn:microsoft.com/office/officeart/2008/layout/HexagonCluster"/>
    <dgm:cxn modelId="{B724A96B-7E25-4E68-94B5-E3D2536D3D08}" type="presParOf" srcId="{26A946B6-3878-4D51-8ABF-6979D51F51E1}" destId="{FB83B005-9876-4053-9259-5BE96BF350BC}" srcOrd="8" destOrd="0" presId="urn:microsoft.com/office/officeart/2008/layout/HexagonCluster"/>
    <dgm:cxn modelId="{85268A1B-2910-4519-83A3-18199300C88C}" type="presParOf" srcId="{FB83B005-9876-4053-9259-5BE96BF350BC}" destId="{53E3249D-EFFD-4303-8F7F-F40AD7E0372E}" srcOrd="0" destOrd="0" presId="urn:microsoft.com/office/officeart/2008/layout/HexagonCluster"/>
    <dgm:cxn modelId="{06D0F97A-7C99-4548-9A20-BC099D0EBB05}" type="presParOf" srcId="{26A946B6-3878-4D51-8ABF-6979D51F51E1}" destId="{CF9C49D0-4227-4D65-8D6A-80E66570D33F}" srcOrd="9" destOrd="0" presId="urn:microsoft.com/office/officeart/2008/layout/HexagonCluster"/>
    <dgm:cxn modelId="{30209E6E-61C7-40B5-A0FE-C9A3392AD102}" type="presParOf" srcId="{CF9C49D0-4227-4D65-8D6A-80E66570D33F}" destId="{C324088A-253F-45B1-AF0A-BBDEB43432B7}" srcOrd="0" destOrd="0" presId="urn:microsoft.com/office/officeart/2008/layout/HexagonCluster"/>
    <dgm:cxn modelId="{142CD9E1-3D99-42A4-8F8B-C69171678A24}" type="presParOf" srcId="{26A946B6-3878-4D51-8ABF-6979D51F51E1}" destId="{DE620829-47F3-4B32-8119-6B385E9337F2}" srcOrd="10" destOrd="0" presId="urn:microsoft.com/office/officeart/2008/layout/HexagonCluster"/>
    <dgm:cxn modelId="{BF49F19D-0DC6-456C-90E5-031AE32517CB}" type="presParOf" srcId="{DE620829-47F3-4B32-8119-6B385E9337F2}" destId="{9AB9CBF2-9C52-4774-BC2B-6AEF674E8DDB}" srcOrd="0" destOrd="0" presId="urn:microsoft.com/office/officeart/2008/layout/HexagonCluster"/>
    <dgm:cxn modelId="{A76A4AEE-E664-4864-BA7E-0D59D3F300FE}" type="presParOf" srcId="{26A946B6-3878-4D51-8ABF-6979D51F51E1}" destId="{FE510850-EB58-4DBC-AC48-E6A78CCA048D}" srcOrd="11" destOrd="0" presId="urn:microsoft.com/office/officeart/2008/layout/HexagonCluster"/>
    <dgm:cxn modelId="{75F92BB6-FB6F-4A02-8918-7C94C13205A8}" type="presParOf" srcId="{FE510850-EB58-4DBC-AC48-E6A78CCA048D}" destId="{C14C9B77-EA94-4ED4-A09C-8E3EDADF0E77}" srcOrd="0" destOrd="0" presId="urn:microsoft.com/office/officeart/2008/layout/HexagonCluster"/>
    <dgm:cxn modelId="{9D51940B-688D-41E8-B9D2-1EC646A9121F}" type="presParOf" srcId="{26A946B6-3878-4D51-8ABF-6979D51F51E1}" destId="{6231E363-3F3D-46E9-BBB1-5F21CC9CF090}" srcOrd="12" destOrd="0" presId="urn:microsoft.com/office/officeart/2008/layout/HexagonCluster"/>
    <dgm:cxn modelId="{D7940564-5272-4074-96AF-3884BDDC1775}" type="presParOf" srcId="{6231E363-3F3D-46E9-BBB1-5F21CC9CF090}" destId="{49443657-ADE0-42C1-B48E-00EBB37F186E}" srcOrd="0" destOrd="0" presId="urn:microsoft.com/office/officeart/2008/layout/HexagonCluster"/>
    <dgm:cxn modelId="{365BBB43-08F6-47E5-966E-558F8C9F62F9}" type="presParOf" srcId="{26A946B6-3878-4D51-8ABF-6979D51F51E1}" destId="{99704D43-533B-4D4E-A521-D8586EC87404}" srcOrd="13" destOrd="0" presId="urn:microsoft.com/office/officeart/2008/layout/HexagonCluster"/>
    <dgm:cxn modelId="{F55B9694-95F5-4430-947F-4575B9FC92C6}" type="presParOf" srcId="{99704D43-533B-4D4E-A521-D8586EC87404}" destId="{16A13B73-614D-4BB0-805F-075817D6F430}" srcOrd="0" destOrd="0" presId="urn:microsoft.com/office/officeart/2008/layout/HexagonCluster"/>
    <dgm:cxn modelId="{7A8FC9B9-D27A-4A3A-A615-26BA0394E06F}" type="presParOf" srcId="{26A946B6-3878-4D51-8ABF-6979D51F51E1}" destId="{E253559A-1FF5-42EF-BC0B-A479D2B97278}" srcOrd="14" destOrd="0" presId="urn:microsoft.com/office/officeart/2008/layout/HexagonCluster"/>
    <dgm:cxn modelId="{8B7B9B5E-2645-4C46-966D-421102856040}" type="presParOf" srcId="{E253559A-1FF5-42EF-BC0B-A479D2B97278}" destId="{5888570A-4B57-4BC9-AD85-16EEC8D2B60F}" srcOrd="0" destOrd="0" presId="urn:microsoft.com/office/officeart/2008/layout/HexagonCluster"/>
    <dgm:cxn modelId="{F60B5AF3-3779-4526-99DB-EAA4BF5CEA3E}" type="presParOf" srcId="{26A946B6-3878-4D51-8ABF-6979D51F51E1}" destId="{C26C07B4-F789-4BB8-A099-42792074909A}" srcOrd="15" destOrd="0" presId="urn:microsoft.com/office/officeart/2008/layout/HexagonCluster"/>
    <dgm:cxn modelId="{66CECEE7-BE5E-4700-8238-D341688215CA}" type="presParOf" srcId="{C26C07B4-F789-4BB8-A099-42792074909A}" destId="{0B41B1BE-896A-4DF7-98DD-A7048C22D0A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CA5049-E240-43FD-9405-F222FA612F1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071DECC-8194-4060-B671-548176B71558}">
      <dgm:prSet phldrT="[Text]"/>
      <dgm:spPr/>
      <dgm:t>
        <a:bodyPr/>
        <a:lstStyle/>
        <a:p>
          <a:r>
            <a:rPr lang="en-US" dirty="0" smtClean="0"/>
            <a:t>Prepare</a:t>
          </a:r>
          <a:endParaRPr lang="en-US" dirty="0"/>
        </a:p>
      </dgm:t>
    </dgm:pt>
    <dgm:pt modelId="{FB11198A-EF67-407B-A574-C3C235897F7C}" type="parTrans" cxnId="{FAC37246-7C98-44A7-9A01-8D19C57793BA}">
      <dgm:prSet/>
      <dgm:spPr/>
      <dgm:t>
        <a:bodyPr/>
        <a:lstStyle/>
        <a:p>
          <a:endParaRPr lang="en-US"/>
        </a:p>
      </dgm:t>
    </dgm:pt>
    <dgm:pt modelId="{DA7E4931-863F-4FF0-B6BA-958D9045059D}" type="sibTrans" cxnId="{FAC37246-7C98-44A7-9A01-8D19C57793BA}">
      <dgm:prSet/>
      <dgm:spPr/>
      <dgm:t>
        <a:bodyPr/>
        <a:lstStyle/>
        <a:p>
          <a:endParaRPr lang="en-US"/>
        </a:p>
      </dgm:t>
    </dgm:pt>
    <dgm:pt modelId="{16E9F56A-C5BC-417C-80B7-3A09D1EFFE96}">
      <dgm:prSet phldrT="[Text]"/>
      <dgm:spPr/>
      <dgm:t>
        <a:bodyPr/>
        <a:lstStyle/>
        <a:p>
          <a:r>
            <a:rPr lang="en-US" dirty="0" smtClean="0"/>
            <a:t>Test</a:t>
          </a:r>
          <a:endParaRPr lang="en-US" dirty="0"/>
        </a:p>
      </dgm:t>
    </dgm:pt>
    <dgm:pt modelId="{9309CAE9-3695-45CE-83A7-5C023A8192B4}" type="parTrans" cxnId="{3F12313A-2C92-47D7-926E-70F93DE81F9A}">
      <dgm:prSet/>
      <dgm:spPr/>
      <dgm:t>
        <a:bodyPr/>
        <a:lstStyle/>
        <a:p>
          <a:endParaRPr lang="en-US"/>
        </a:p>
      </dgm:t>
    </dgm:pt>
    <dgm:pt modelId="{6AD77120-00EB-4611-A1C3-EB6BEBED9CD7}" type="sibTrans" cxnId="{3F12313A-2C92-47D7-926E-70F93DE81F9A}">
      <dgm:prSet/>
      <dgm:spPr/>
      <dgm:t>
        <a:bodyPr/>
        <a:lstStyle/>
        <a:p>
          <a:endParaRPr lang="en-US"/>
        </a:p>
      </dgm:t>
    </dgm:pt>
    <dgm:pt modelId="{D17F4727-236E-4A1F-BD50-7F7D900175B1}">
      <dgm:prSet phldrT="[Text]"/>
      <dgm:spPr/>
      <dgm:t>
        <a:bodyPr/>
        <a:lstStyle/>
        <a:p>
          <a:r>
            <a:rPr lang="en-US" dirty="0" smtClean="0"/>
            <a:t>Try-out</a:t>
          </a:r>
          <a:endParaRPr lang="en-US" dirty="0"/>
        </a:p>
      </dgm:t>
    </dgm:pt>
    <dgm:pt modelId="{ED0274A0-428B-4D4F-A65D-5044FEBC27A1}" type="parTrans" cxnId="{3ACE932C-0883-4F3C-82BA-A120D0D5BBC2}">
      <dgm:prSet/>
      <dgm:spPr/>
      <dgm:t>
        <a:bodyPr/>
        <a:lstStyle/>
        <a:p>
          <a:endParaRPr lang="en-US"/>
        </a:p>
      </dgm:t>
    </dgm:pt>
    <dgm:pt modelId="{EE568D98-EF74-4D97-A44C-15BD946C64AE}" type="sibTrans" cxnId="{3ACE932C-0883-4F3C-82BA-A120D0D5BBC2}">
      <dgm:prSet/>
      <dgm:spPr/>
      <dgm:t>
        <a:bodyPr/>
        <a:lstStyle/>
        <a:p>
          <a:endParaRPr lang="en-US"/>
        </a:p>
      </dgm:t>
    </dgm:pt>
    <dgm:pt modelId="{BEE2F825-1C6C-4320-88BC-BA59369E6465}">
      <dgm:prSet phldrT="[Text]"/>
      <dgm:spPr/>
      <dgm:t>
        <a:bodyPr/>
        <a:lstStyle/>
        <a:p>
          <a:r>
            <a:rPr lang="en-US" dirty="0" smtClean="0"/>
            <a:t>Report and Review	</a:t>
          </a:r>
          <a:endParaRPr lang="en-US" dirty="0"/>
        </a:p>
      </dgm:t>
    </dgm:pt>
    <dgm:pt modelId="{B1A016E1-B8F8-4CB5-A38C-6A697C0B42AA}" type="parTrans" cxnId="{D655EFFA-F572-47F8-BEEF-85EE5FCCE498}">
      <dgm:prSet/>
      <dgm:spPr/>
      <dgm:t>
        <a:bodyPr/>
        <a:lstStyle/>
        <a:p>
          <a:endParaRPr lang="en-US"/>
        </a:p>
      </dgm:t>
    </dgm:pt>
    <dgm:pt modelId="{2F752657-FBC0-483C-AB0A-E6725C820E17}" type="sibTrans" cxnId="{D655EFFA-F572-47F8-BEEF-85EE5FCCE498}">
      <dgm:prSet/>
      <dgm:spPr/>
      <dgm:t>
        <a:bodyPr/>
        <a:lstStyle/>
        <a:p>
          <a:endParaRPr lang="en-US"/>
        </a:p>
      </dgm:t>
    </dgm:pt>
    <dgm:pt modelId="{65CAA1BE-049A-42CA-BB7C-55624412FEFC}">
      <dgm:prSet phldrT="[Text]"/>
      <dgm:spPr/>
      <dgm:t>
        <a:bodyPr/>
        <a:lstStyle/>
        <a:p>
          <a:r>
            <a:rPr lang="en-US" dirty="0" smtClean="0"/>
            <a:t>Crazy Idea</a:t>
          </a:r>
          <a:endParaRPr lang="en-US" dirty="0"/>
        </a:p>
      </dgm:t>
    </dgm:pt>
    <dgm:pt modelId="{06F2BFB4-BDBB-4C57-BC35-577AAB06BA61}" type="parTrans" cxnId="{8457B525-CB06-4859-A677-CABE6CD2103C}">
      <dgm:prSet/>
      <dgm:spPr/>
      <dgm:t>
        <a:bodyPr/>
        <a:lstStyle/>
        <a:p>
          <a:endParaRPr lang="en-US"/>
        </a:p>
      </dgm:t>
    </dgm:pt>
    <dgm:pt modelId="{EEF071BA-130C-4F05-A086-924391E49CF5}" type="sibTrans" cxnId="{8457B525-CB06-4859-A677-CABE6CD2103C}">
      <dgm:prSet/>
      <dgm:spPr/>
      <dgm:t>
        <a:bodyPr/>
        <a:lstStyle/>
        <a:p>
          <a:endParaRPr lang="en-US"/>
        </a:p>
      </dgm:t>
    </dgm:pt>
    <dgm:pt modelId="{87099E46-F4C0-4818-9568-9E7E2733C663}" type="pres">
      <dgm:prSet presAssocID="{34CA5049-E240-43FD-9405-F222FA612F1B}" presName="cycle" presStyleCnt="0">
        <dgm:presLayoutVars>
          <dgm:dir/>
          <dgm:resizeHandles val="exact"/>
        </dgm:presLayoutVars>
      </dgm:prSet>
      <dgm:spPr/>
      <dgm:t>
        <a:bodyPr/>
        <a:lstStyle/>
        <a:p>
          <a:endParaRPr lang="en-US"/>
        </a:p>
      </dgm:t>
    </dgm:pt>
    <dgm:pt modelId="{D438F00A-5C92-4165-974F-D3A709F9A8E0}" type="pres">
      <dgm:prSet presAssocID="{A071DECC-8194-4060-B671-548176B71558}" presName="dummy" presStyleCnt="0"/>
      <dgm:spPr/>
    </dgm:pt>
    <dgm:pt modelId="{2F4921AA-6FAB-41F2-87F0-AE08CBAE05BA}" type="pres">
      <dgm:prSet presAssocID="{A071DECC-8194-4060-B671-548176B71558}" presName="node" presStyleLbl="revTx" presStyleIdx="0" presStyleCnt="5">
        <dgm:presLayoutVars>
          <dgm:bulletEnabled val="1"/>
        </dgm:presLayoutVars>
      </dgm:prSet>
      <dgm:spPr/>
      <dgm:t>
        <a:bodyPr/>
        <a:lstStyle/>
        <a:p>
          <a:endParaRPr lang="en-US"/>
        </a:p>
      </dgm:t>
    </dgm:pt>
    <dgm:pt modelId="{9C5CA68E-3663-4948-84E3-ECC4C5689719}" type="pres">
      <dgm:prSet presAssocID="{DA7E4931-863F-4FF0-B6BA-958D9045059D}" presName="sibTrans" presStyleLbl="node1" presStyleIdx="0" presStyleCnt="5"/>
      <dgm:spPr/>
      <dgm:t>
        <a:bodyPr/>
        <a:lstStyle/>
        <a:p>
          <a:endParaRPr lang="en-US"/>
        </a:p>
      </dgm:t>
    </dgm:pt>
    <dgm:pt modelId="{E0757213-41BB-4612-BAC4-61284C7FD191}" type="pres">
      <dgm:prSet presAssocID="{16E9F56A-C5BC-417C-80B7-3A09D1EFFE96}" presName="dummy" presStyleCnt="0"/>
      <dgm:spPr/>
    </dgm:pt>
    <dgm:pt modelId="{D5ABB48E-A406-4165-8062-D1D49E70B544}" type="pres">
      <dgm:prSet presAssocID="{16E9F56A-C5BC-417C-80B7-3A09D1EFFE96}" presName="node" presStyleLbl="revTx" presStyleIdx="1" presStyleCnt="5">
        <dgm:presLayoutVars>
          <dgm:bulletEnabled val="1"/>
        </dgm:presLayoutVars>
      </dgm:prSet>
      <dgm:spPr/>
      <dgm:t>
        <a:bodyPr/>
        <a:lstStyle/>
        <a:p>
          <a:endParaRPr lang="en-US"/>
        </a:p>
      </dgm:t>
    </dgm:pt>
    <dgm:pt modelId="{C2845E21-CAC5-464A-B4DC-0D09296A4DE2}" type="pres">
      <dgm:prSet presAssocID="{6AD77120-00EB-4611-A1C3-EB6BEBED9CD7}" presName="sibTrans" presStyleLbl="node1" presStyleIdx="1" presStyleCnt="5"/>
      <dgm:spPr/>
      <dgm:t>
        <a:bodyPr/>
        <a:lstStyle/>
        <a:p>
          <a:endParaRPr lang="en-US"/>
        </a:p>
      </dgm:t>
    </dgm:pt>
    <dgm:pt modelId="{88326287-0012-46B9-A904-D2D9D0CAFB2F}" type="pres">
      <dgm:prSet presAssocID="{D17F4727-236E-4A1F-BD50-7F7D900175B1}" presName="dummy" presStyleCnt="0"/>
      <dgm:spPr/>
    </dgm:pt>
    <dgm:pt modelId="{6D245B20-F928-4C02-979E-3F6161F33DB4}" type="pres">
      <dgm:prSet presAssocID="{D17F4727-236E-4A1F-BD50-7F7D900175B1}" presName="node" presStyleLbl="revTx" presStyleIdx="2" presStyleCnt="5">
        <dgm:presLayoutVars>
          <dgm:bulletEnabled val="1"/>
        </dgm:presLayoutVars>
      </dgm:prSet>
      <dgm:spPr/>
      <dgm:t>
        <a:bodyPr/>
        <a:lstStyle/>
        <a:p>
          <a:endParaRPr lang="en-US"/>
        </a:p>
      </dgm:t>
    </dgm:pt>
    <dgm:pt modelId="{1FDC7E4E-2356-47A5-ACD8-6182B9C9F99A}" type="pres">
      <dgm:prSet presAssocID="{EE568D98-EF74-4D97-A44C-15BD946C64AE}" presName="sibTrans" presStyleLbl="node1" presStyleIdx="2" presStyleCnt="5"/>
      <dgm:spPr/>
      <dgm:t>
        <a:bodyPr/>
        <a:lstStyle/>
        <a:p>
          <a:endParaRPr lang="en-US"/>
        </a:p>
      </dgm:t>
    </dgm:pt>
    <dgm:pt modelId="{7A99AFB9-D889-470A-B97A-2EBDDE202B20}" type="pres">
      <dgm:prSet presAssocID="{BEE2F825-1C6C-4320-88BC-BA59369E6465}" presName="dummy" presStyleCnt="0"/>
      <dgm:spPr/>
    </dgm:pt>
    <dgm:pt modelId="{43653F6E-66EE-49A7-8E3E-A454BEE7EB80}" type="pres">
      <dgm:prSet presAssocID="{BEE2F825-1C6C-4320-88BC-BA59369E6465}" presName="node" presStyleLbl="revTx" presStyleIdx="3" presStyleCnt="5">
        <dgm:presLayoutVars>
          <dgm:bulletEnabled val="1"/>
        </dgm:presLayoutVars>
      </dgm:prSet>
      <dgm:spPr/>
      <dgm:t>
        <a:bodyPr/>
        <a:lstStyle/>
        <a:p>
          <a:endParaRPr lang="en-US"/>
        </a:p>
      </dgm:t>
    </dgm:pt>
    <dgm:pt modelId="{1587F625-15F0-451C-B8C0-630544E2B6F2}" type="pres">
      <dgm:prSet presAssocID="{2F752657-FBC0-483C-AB0A-E6725C820E17}" presName="sibTrans" presStyleLbl="node1" presStyleIdx="3" presStyleCnt="5"/>
      <dgm:spPr/>
      <dgm:t>
        <a:bodyPr/>
        <a:lstStyle/>
        <a:p>
          <a:endParaRPr lang="en-US"/>
        </a:p>
      </dgm:t>
    </dgm:pt>
    <dgm:pt modelId="{713C5B90-C283-4EB1-84F5-3583437B74E2}" type="pres">
      <dgm:prSet presAssocID="{65CAA1BE-049A-42CA-BB7C-55624412FEFC}" presName="dummy" presStyleCnt="0"/>
      <dgm:spPr/>
    </dgm:pt>
    <dgm:pt modelId="{E305D9B0-4595-42D0-9775-4EA76D7C5273}" type="pres">
      <dgm:prSet presAssocID="{65CAA1BE-049A-42CA-BB7C-55624412FEFC}" presName="node" presStyleLbl="revTx" presStyleIdx="4" presStyleCnt="5" custScaleY="54227">
        <dgm:presLayoutVars>
          <dgm:bulletEnabled val="1"/>
        </dgm:presLayoutVars>
      </dgm:prSet>
      <dgm:spPr/>
      <dgm:t>
        <a:bodyPr/>
        <a:lstStyle/>
        <a:p>
          <a:endParaRPr lang="en-US"/>
        </a:p>
      </dgm:t>
    </dgm:pt>
    <dgm:pt modelId="{3086E015-54A7-419B-8FB6-B20488327E5D}" type="pres">
      <dgm:prSet presAssocID="{EEF071BA-130C-4F05-A086-924391E49CF5}" presName="sibTrans" presStyleLbl="node1" presStyleIdx="4" presStyleCnt="5"/>
      <dgm:spPr/>
      <dgm:t>
        <a:bodyPr/>
        <a:lstStyle/>
        <a:p>
          <a:endParaRPr lang="en-US"/>
        </a:p>
      </dgm:t>
    </dgm:pt>
  </dgm:ptLst>
  <dgm:cxnLst>
    <dgm:cxn modelId="{B88AC2D2-F523-4EF9-8DCD-F00BFCE08A95}" type="presOf" srcId="{A071DECC-8194-4060-B671-548176B71558}" destId="{2F4921AA-6FAB-41F2-87F0-AE08CBAE05BA}" srcOrd="0" destOrd="0" presId="urn:microsoft.com/office/officeart/2005/8/layout/cycle1"/>
    <dgm:cxn modelId="{1FC67DA7-52B8-4A0C-A3F9-0673973DCE9D}" type="presOf" srcId="{EEF071BA-130C-4F05-A086-924391E49CF5}" destId="{3086E015-54A7-419B-8FB6-B20488327E5D}" srcOrd="0" destOrd="0" presId="urn:microsoft.com/office/officeart/2005/8/layout/cycle1"/>
    <dgm:cxn modelId="{8457B525-CB06-4859-A677-CABE6CD2103C}" srcId="{34CA5049-E240-43FD-9405-F222FA612F1B}" destId="{65CAA1BE-049A-42CA-BB7C-55624412FEFC}" srcOrd="4" destOrd="0" parTransId="{06F2BFB4-BDBB-4C57-BC35-577AAB06BA61}" sibTransId="{EEF071BA-130C-4F05-A086-924391E49CF5}"/>
    <dgm:cxn modelId="{FAC37246-7C98-44A7-9A01-8D19C57793BA}" srcId="{34CA5049-E240-43FD-9405-F222FA612F1B}" destId="{A071DECC-8194-4060-B671-548176B71558}" srcOrd="0" destOrd="0" parTransId="{FB11198A-EF67-407B-A574-C3C235897F7C}" sibTransId="{DA7E4931-863F-4FF0-B6BA-958D9045059D}"/>
    <dgm:cxn modelId="{6D42D77B-13E6-47A6-91DE-92AEE1115776}" type="presOf" srcId="{EE568D98-EF74-4D97-A44C-15BD946C64AE}" destId="{1FDC7E4E-2356-47A5-ACD8-6182B9C9F99A}" srcOrd="0" destOrd="0" presId="urn:microsoft.com/office/officeart/2005/8/layout/cycle1"/>
    <dgm:cxn modelId="{13C8CEA4-A02F-4AC8-9A94-1BCB39D28A5B}" type="presOf" srcId="{D17F4727-236E-4A1F-BD50-7F7D900175B1}" destId="{6D245B20-F928-4C02-979E-3F6161F33DB4}" srcOrd="0" destOrd="0" presId="urn:microsoft.com/office/officeart/2005/8/layout/cycle1"/>
    <dgm:cxn modelId="{D655EFFA-F572-47F8-BEEF-85EE5FCCE498}" srcId="{34CA5049-E240-43FD-9405-F222FA612F1B}" destId="{BEE2F825-1C6C-4320-88BC-BA59369E6465}" srcOrd="3" destOrd="0" parTransId="{B1A016E1-B8F8-4CB5-A38C-6A697C0B42AA}" sibTransId="{2F752657-FBC0-483C-AB0A-E6725C820E17}"/>
    <dgm:cxn modelId="{BFB01A09-4D08-4CED-918E-88A6C5D89075}" type="presOf" srcId="{65CAA1BE-049A-42CA-BB7C-55624412FEFC}" destId="{E305D9B0-4595-42D0-9775-4EA76D7C5273}" srcOrd="0" destOrd="0" presId="urn:microsoft.com/office/officeart/2005/8/layout/cycle1"/>
    <dgm:cxn modelId="{BE94F93C-18F9-4FEF-95D1-198ECB4DF630}" type="presOf" srcId="{34CA5049-E240-43FD-9405-F222FA612F1B}" destId="{87099E46-F4C0-4818-9568-9E7E2733C663}" srcOrd="0" destOrd="0" presId="urn:microsoft.com/office/officeart/2005/8/layout/cycle1"/>
    <dgm:cxn modelId="{EF9FF2A5-DE09-47CE-838B-427DA41CB8FD}" type="presOf" srcId="{DA7E4931-863F-4FF0-B6BA-958D9045059D}" destId="{9C5CA68E-3663-4948-84E3-ECC4C5689719}" srcOrd="0" destOrd="0" presId="urn:microsoft.com/office/officeart/2005/8/layout/cycle1"/>
    <dgm:cxn modelId="{3F12313A-2C92-47D7-926E-70F93DE81F9A}" srcId="{34CA5049-E240-43FD-9405-F222FA612F1B}" destId="{16E9F56A-C5BC-417C-80B7-3A09D1EFFE96}" srcOrd="1" destOrd="0" parTransId="{9309CAE9-3695-45CE-83A7-5C023A8192B4}" sibTransId="{6AD77120-00EB-4611-A1C3-EB6BEBED9CD7}"/>
    <dgm:cxn modelId="{D94D7036-B858-47D1-A5DD-99EFD9FF65CF}" type="presOf" srcId="{16E9F56A-C5BC-417C-80B7-3A09D1EFFE96}" destId="{D5ABB48E-A406-4165-8062-D1D49E70B544}" srcOrd="0" destOrd="0" presId="urn:microsoft.com/office/officeart/2005/8/layout/cycle1"/>
    <dgm:cxn modelId="{3ACE932C-0883-4F3C-82BA-A120D0D5BBC2}" srcId="{34CA5049-E240-43FD-9405-F222FA612F1B}" destId="{D17F4727-236E-4A1F-BD50-7F7D900175B1}" srcOrd="2" destOrd="0" parTransId="{ED0274A0-428B-4D4F-A65D-5044FEBC27A1}" sibTransId="{EE568D98-EF74-4D97-A44C-15BD946C64AE}"/>
    <dgm:cxn modelId="{6D6BD563-D9DE-4CFA-84EE-FA727655178C}" type="presOf" srcId="{BEE2F825-1C6C-4320-88BC-BA59369E6465}" destId="{43653F6E-66EE-49A7-8E3E-A454BEE7EB80}" srcOrd="0" destOrd="0" presId="urn:microsoft.com/office/officeart/2005/8/layout/cycle1"/>
    <dgm:cxn modelId="{C7E43B90-35E6-4FAE-B785-BBCD417D7FB7}" type="presOf" srcId="{2F752657-FBC0-483C-AB0A-E6725C820E17}" destId="{1587F625-15F0-451C-B8C0-630544E2B6F2}" srcOrd="0" destOrd="0" presId="urn:microsoft.com/office/officeart/2005/8/layout/cycle1"/>
    <dgm:cxn modelId="{E19B1834-E7B1-4E2D-994D-6F32CAE10B28}" type="presOf" srcId="{6AD77120-00EB-4611-A1C3-EB6BEBED9CD7}" destId="{C2845E21-CAC5-464A-B4DC-0D09296A4DE2}" srcOrd="0" destOrd="0" presId="urn:microsoft.com/office/officeart/2005/8/layout/cycle1"/>
    <dgm:cxn modelId="{6A7D2D0E-302C-4D47-9FB6-576AB1C6B36E}" type="presParOf" srcId="{87099E46-F4C0-4818-9568-9E7E2733C663}" destId="{D438F00A-5C92-4165-974F-D3A709F9A8E0}" srcOrd="0" destOrd="0" presId="urn:microsoft.com/office/officeart/2005/8/layout/cycle1"/>
    <dgm:cxn modelId="{B420B2F7-6F32-4A65-91B5-51290BF971A8}" type="presParOf" srcId="{87099E46-F4C0-4818-9568-9E7E2733C663}" destId="{2F4921AA-6FAB-41F2-87F0-AE08CBAE05BA}" srcOrd="1" destOrd="0" presId="urn:microsoft.com/office/officeart/2005/8/layout/cycle1"/>
    <dgm:cxn modelId="{FD07DB27-266B-4C84-B40D-B91A87FF1F8B}" type="presParOf" srcId="{87099E46-F4C0-4818-9568-9E7E2733C663}" destId="{9C5CA68E-3663-4948-84E3-ECC4C5689719}" srcOrd="2" destOrd="0" presId="urn:microsoft.com/office/officeart/2005/8/layout/cycle1"/>
    <dgm:cxn modelId="{C1F0F211-5710-407D-9874-6A2D33AA6910}" type="presParOf" srcId="{87099E46-F4C0-4818-9568-9E7E2733C663}" destId="{E0757213-41BB-4612-BAC4-61284C7FD191}" srcOrd="3" destOrd="0" presId="urn:microsoft.com/office/officeart/2005/8/layout/cycle1"/>
    <dgm:cxn modelId="{3A4089C2-FE1B-4AEF-AEEE-462FB013A48A}" type="presParOf" srcId="{87099E46-F4C0-4818-9568-9E7E2733C663}" destId="{D5ABB48E-A406-4165-8062-D1D49E70B544}" srcOrd="4" destOrd="0" presId="urn:microsoft.com/office/officeart/2005/8/layout/cycle1"/>
    <dgm:cxn modelId="{4450D3B2-5E8E-44E8-9CC1-1A11E2DFA728}" type="presParOf" srcId="{87099E46-F4C0-4818-9568-9E7E2733C663}" destId="{C2845E21-CAC5-464A-B4DC-0D09296A4DE2}" srcOrd="5" destOrd="0" presId="urn:microsoft.com/office/officeart/2005/8/layout/cycle1"/>
    <dgm:cxn modelId="{59DF662B-F56D-4112-AF7C-D471436509B0}" type="presParOf" srcId="{87099E46-F4C0-4818-9568-9E7E2733C663}" destId="{88326287-0012-46B9-A904-D2D9D0CAFB2F}" srcOrd="6" destOrd="0" presId="urn:microsoft.com/office/officeart/2005/8/layout/cycle1"/>
    <dgm:cxn modelId="{3A529CF0-34E2-4A82-A4E5-E44C763B55D9}" type="presParOf" srcId="{87099E46-F4C0-4818-9568-9E7E2733C663}" destId="{6D245B20-F928-4C02-979E-3F6161F33DB4}" srcOrd="7" destOrd="0" presId="urn:microsoft.com/office/officeart/2005/8/layout/cycle1"/>
    <dgm:cxn modelId="{BB5F466C-B5C6-4F8E-9A1A-8BA79996B447}" type="presParOf" srcId="{87099E46-F4C0-4818-9568-9E7E2733C663}" destId="{1FDC7E4E-2356-47A5-ACD8-6182B9C9F99A}" srcOrd="8" destOrd="0" presId="urn:microsoft.com/office/officeart/2005/8/layout/cycle1"/>
    <dgm:cxn modelId="{C61FEB70-3723-4B33-BF95-0610A97EF623}" type="presParOf" srcId="{87099E46-F4C0-4818-9568-9E7E2733C663}" destId="{7A99AFB9-D889-470A-B97A-2EBDDE202B20}" srcOrd="9" destOrd="0" presId="urn:microsoft.com/office/officeart/2005/8/layout/cycle1"/>
    <dgm:cxn modelId="{1AC2B11E-C2FA-4D78-8EC6-74DE1028FF0F}" type="presParOf" srcId="{87099E46-F4C0-4818-9568-9E7E2733C663}" destId="{43653F6E-66EE-49A7-8E3E-A454BEE7EB80}" srcOrd="10" destOrd="0" presId="urn:microsoft.com/office/officeart/2005/8/layout/cycle1"/>
    <dgm:cxn modelId="{DDA2282B-9888-4516-A0FC-4382737BDBC1}" type="presParOf" srcId="{87099E46-F4C0-4818-9568-9E7E2733C663}" destId="{1587F625-15F0-451C-B8C0-630544E2B6F2}" srcOrd="11" destOrd="0" presId="urn:microsoft.com/office/officeart/2005/8/layout/cycle1"/>
    <dgm:cxn modelId="{05D80081-FA58-43A1-BB77-69CB980A1F70}" type="presParOf" srcId="{87099E46-F4C0-4818-9568-9E7E2733C663}" destId="{713C5B90-C283-4EB1-84F5-3583437B74E2}" srcOrd="12" destOrd="0" presId="urn:microsoft.com/office/officeart/2005/8/layout/cycle1"/>
    <dgm:cxn modelId="{C7DE83E7-F699-4A97-96F0-3B842D77E5E1}" type="presParOf" srcId="{87099E46-F4C0-4818-9568-9E7E2733C663}" destId="{E305D9B0-4595-42D0-9775-4EA76D7C5273}" srcOrd="13" destOrd="0" presId="urn:microsoft.com/office/officeart/2005/8/layout/cycle1"/>
    <dgm:cxn modelId="{F360FCF7-5E00-4450-BF78-6988308F712B}" type="presParOf" srcId="{87099E46-F4C0-4818-9568-9E7E2733C663}" destId="{3086E015-54A7-419B-8FB6-B20488327E5D}"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9AF3B-7BDC-4E33-912F-7B7A9A92DD00}">
      <dsp:nvSpPr>
        <dsp:cNvPr id="0" name=""/>
        <dsp:cNvSpPr/>
      </dsp:nvSpPr>
      <dsp:spPr>
        <a:xfrm>
          <a:off x="1762048" y="3085923"/>
          <a:ext cx="2075688" cy="1781738"/>
        </a:xfrm>
        <a:prstGeom prst="hexagon">
          <a:avLst>
            <a:gd name="adj" fmla="val 25000"/>
            <a:gd name="vf" fmla="val 11547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3180" rIns="0" bIns="43180" numCol="1" spcCol="1270" anchor="ctr" anchorCtr="0">
          <a:noAutofit/>
        </a:bodyPr>
        <a:lstStyle/>
        <a:p>
          <a:pPr lvl="0" algn="ctr" defTabSz="1511300">
            <a:lnSpc>
              <a:spcPct val="90000"/>
            </a:lnSpc>
            <a:spcBef>
              <a:spcPct val="0"/>
            </a:spcBef>
            <a:spcAft>
              <a:spcPct val="35000"/>
            </a:spcAft>
          </a:pPr>
          <a:r>
            <a:rPr lang="en-US" sz="3400" kern="1200" dirty="0" smtClean="0"/>
            <a:t>Are</a:t>
          </a:r>
          <a:endParaRPr lang="en-US" sz="3400" kern="1200" dirty="0"/>
        </a:p>
      </dsp:txBody>
      <dsp:txXfrm>
        <a:off x="2083500" y="3361852"/>
        <a:ext cx="1432784" cy="1229880"/>
      </dsp:txXfrm>
    </dsp:sp>
    <dsp:sp modelId="{49A00E2D-B28B-4C63-8504-A45D36AFA79C}">
      <dsp:nvSpPr>
        <dsp:cNvPr id="0" name=""/>
        <dsp:cNvSpPr/>
      </dsp:nvSpPr>
      <dsp:spPr>
        <a:xfrm>
          <a:off x="1826971" y="3873258"/>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74832C-D3E5-435D-9807-A9E2FC41F31E}">
      <dsp:nvSpPr>
        <dsp:cNvPr id="0" name=""/>
        <dsp:cNvSpPr/>
      </dsp:nvSpPr>
      <dsp:spPr>
        <a:xfrm>
          <a:off x="0" y="2117403"/>
          <a:ext cx="2075688" cy="178173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7DF507-BB68-4290-AF79-90F09310D954}">
      <dsp:nvSpPr>
        <dsp:cNvPr id="0" name=""/>
        <dsp:cNvSpPr/>
      </dsp:nvSpPr>
      <dsp:spPr>
        <a:xfrm>
          <a:off x="1405432" y="3652070"/>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3C530-853C-48D7-91F0-A2000F36DD93}">
      <dsp:nvSpPr>
        <dsp:cNvPr id="0" name=""/>
        <dsp:cNvSpPr/>
      </dsp:nvSpPr>
      <dsp:spPr>
        <a:xfrm>
          <a:off x="3522268" y="2103755"/>
          <a:ext cx="2075688" cy="1781738"/>
        </a:xfrm>
        <a:prstGeom prst="hexagon">
          <a:avLst>
            <a:gd name="adj" fmla="val 25000"/>
            <a:gd name="vf" fmla="val 11547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3180" rIns="0" bIns="43180" numCol="1" spcCol="1270" anchor="ctr" anchorCtr="0">
          <a:noAutofit/>
        </a:bodyPr>
        <a:lstStyle/>
        <a:p>
          <a:pPr lvl="0" algn="ctr" defTabSz="1511300">
            <a:lnSpc>
              <a:spcPct val="90000"/>
            </a:lnSpc>
            <a:spcBef>
              <a:spcPct val="0"/>
            </a:spcBef>
            <a:spcAft>
              <a:spcPct val="35000"/>
            </a:spcAft>
          </a:pPr>
          <a:r>
            <a:rPr lang="en-US" sz="3400" kern="1200" dirty="0" smtClean="0"/>
            <a:t>The </a:t>
          </a:r>
          <a:endParaRPr lang="en-US" sz="3400" kern="1200" dirty="0"/>
        </a:p>
      </dsp:txBody>
      <dsp:txXfrm>
        <a:off x="3843720" y="2379684"/>
        <a:ext cx="1432784" cy="1229880"/>
      </dsp:txXfrm>
    </dsp:sp>
    <dsp:sp modelId="{07813C1F-760A-46C8-AE14-12660A2C4849}">
      <dsp:nvSpPr>
        <dsp:cNvPr id="0" name=""/>
        <dsp:cNvSpPr/>
      </dsp:nvSpPr>
      <dsp:spPr>
        <a:xfrm>
          <a:off x="4944160" y="3636540"/>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7AF93C-5B97-4688-873C-071D95A7038D}">
      <dsp:nvSpPr>
        <dsp:cNvPr id="0" name=""/>
        <dsp:cNvSpPr/>
      </dsp:nvSpPr>
      <dsp:spPr>
        <a:xfrm>
          <a:off x="5291632" y="3083099"/>
          <a:ext cx="2075688" cy="1781738"/>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B98B0E-9E69-49F3-9049-F0114D42EFA4}">
      <dsp:nvSpPr>
        <dsp:cNvPr id="0" name=""/>
        <dsp:cNvSpPr/>
      </dsp:nvSpPr>
      <dsp:spPr>
        <a:xfrm>
          <a:off x="5339181" y="3881258"/>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3249D-EFFD-4303-8F7F-F40AD7E0372E}">
      <dsp:nvSpPr>
        <dsp:cNvPr id="0" name=""/>
        <dsp:cNvSpPr/>
      </dsp:nvSpPr>
      <dsp:spPr>
        <a:xfrm>
          <a:off x="1762048" y="1143705"/>
          <a:ext cx="2075688" cy="1781738"/>
        </a:xfrm>
        <a:prstGeom prst="hexagon">
          <a:avLst>
            <a:gd name="adj" fmla="val 25000"/>
            <a:gd name="vf" fmla="val 11547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3180" rIns="0" bIns="43180" numCol="1" spcCol="1270" anchor="ctr" anchorCtr="0">
          <a:noAutofit/>
        </a:bodyPr>
        <a:lstStyle/>
        <a:p>
          <a:pPr lvl="0" algn="ctr" defTabSz="1511300">
            <a:lnSpc>
              <a:spcPct val="90000"/>
            </a:lnSpc>
            <a:spcBef>
              <a:spcPct val="0"/>
            </a:spcBef>
            <a:spcAft>
              <a:spcPct val="35000"/>
            </a:spcAft>
          </a:pPr>
          <a:r>
            <a:rPr lang="en-US" sz="3400" kern="1200" dirty="0" smtClean="0"/>
            <a:t>Where </a:t>
          </a:r>
          <a:endParaRPr lang="en-US" sz="3400" kern="1200" dirty="0"/>
        </a:p>
      </dsp:txBody>
      <dsp:txXfrm>
        <a:off x="2083500" y="1419634"/>
        <a:ext cx="1432784" cy="1229880"/>
      </dsp:txXfrm>
    </dsp:sp>
    <dsp:sp modelId="{C324088A-253F-45B1-AF0A-BBDEB43432B7}">
      <dsp:nvSpPr>
        <dsp:cNvPr id="0" name=""/>
        <dsp:cNvSpPr/>
      </dsp:nvSpPr>
      <dsp:spPr>
        <a:xfrm>
          <a:off x="3174796" y="1180413"/>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B9CBF2-9C52-4774-BC2B-6AEF674E8DDB}">
      <dsp:nvSpPr>
        <dsp:cNvPr id="0" name=""/>
        <dsp:cNvSpPr/>
      </dsp:nvSpPr>
      <dsp:spPr>
        <a:xfrm>
          <a:off x="3522268" y="161537"/>
          <a:ext cx="2075688" cy="1781738"/>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4C9B77-EA94-4ED4-A09C-8E3EDADF0E77}">
      <dsp:nvSpPr>
        <dsp:cNvPr id="0" name=""/>
        <dsp:cNvSpPr/>
      </dsp:nvSpPr>
      <dsp:spPr>
        <a:xfrm>
          <a:off x="3569817" y="951225"/>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443657-ADE0-42C1-B48E-00EBB37F186E}">
      <dsp:nvSpPr>
        <dsp:cNvPr id="0" name=""/>
        <dsp:cNvSpPr/>
      </dsp:nvSpPr>
      <dsp:spPr>
        <a:xfrm>
          <a:off x="5291632" y="1140882"/>
          <a:ext cx="2075688" cy="1781738"/>
        </a:xfrm>
        <a:prstGeom prst="hexagon">
          <a:avLst>
            <a:gd name="adj" fmla="val 25000"/>
            <a:gd name="vf" fmla="val 11547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3180" rIns="0" bIns="43180" numCol="1" spcCol="1270" anchor="ctr" anchorCtr="0">
          <a:noAutofit/>
        </a:bodyPr>
        <a:lstStyle/>
        <a:p>
          <a:pPr lvl="0" algn="ctr" defTabSz="1511300">
            <a:lnSpc>
              <a:spcPct val="90000"/>
            </a:lnSpc>
            <a:spcBef>
              <a:spcPct val="0"/>
            </a:spcBef>
            <a:spcAft>
              <a:spcPct val="35000"/>
            </a:spcAft>
          </a:pPr>
          <a:r>
            <a:rPr lang="en-US" sz="3400" kern="1200" dirty="0" smtClean="0"/>
            <a:t>Patrons?</a:t>
          </a:r>
          <a:endParaRPr lang="en-US" sz="3400" kern="1200" dirty="0"/>
        </a:p>
      </dsp:txBody>
      <dsp:txXfrm>
        <a:off x="5613084" y="1416811"/>
        <a:ext cx="1432784" cy="1229880"/>
      </dsp:txXfrm>
    </dsp:sp>
    <dsp:sp modelId="{16A13B73-614D-4BB0-805F-075817D6F430}">
      <dsp:nvSpPr>
        <dsp:cNvPr id="0" name=""/>
        <dsp:cNvSpPr/>
      </dsp:nvSpPr>
      <dsp:spPr>
        <a:xfrm>
          <a:off x="7076541" y="1927275"/>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88570A-4B57-4BC9-AD85-16EEC8D2B60F}">
      <dsp:nvSpPr>
        <dsp:cNvPr id="0" name=""/>
        <dsp:cNvSpPr/>
      </dsp:nvSpPr>
      <dsp:spPr>
        <a:xfrm>
          <a:off x="7068312" y="2120226"/>
          <a:ext cx="2075688" cy="178173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41B1BE-896A-4DF7-98DD-A7048C22D0AC}">
      <dsp:nvSpPr>
        <dsp:cNvPr id="0" name=""/>
        <dsp:cNvSpPr/>
      </dsp:nvSpPr>
      <dsp:spPr>
        <a:xfrm>
          <a:off x="7487107" y="2151757"/>
          <a:ext cx="242316" cy="208951"/>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921AA-6FAB-41F2-87F0-AE08CBAE05BA}">
      <dsp:nvSpPr>
        <dsp:cNvPr id="0" name=""/>
        <dsp:cNvSpPr/>
      </dsp:nvSpPr>
      <dsp:spPr>
        <a:xfrm>
          <a:off x="4290806" y="25666"/>
          <a:ext cx="847259" cy="847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Prepare</a:t>
          </a:r>
          <a:endParaRPr lang="en-US" sz="1600" kern="1200" dirty="0"/>
        </a:p>
      </dsp:txBody>
      <dsp:txXfrm>
        <a:off x="4290806" y="25666"/>
        <a:ext cx="847259" cy="847259"/>
      </dsp:txXfrm>
    </dsp:sp>
    <dsp:sp modelId="{9C5CA68E-3663-4948-84E3-ECC4C5689719}">
      <dsp:nvSpPr>
        <dsp:cNvPr id="0" name=""/>
        <dsp:cNvSpPr/>
      </dsp:nvSpPr>
      <dsp:spPr>
        <a:xfrm>
          <a:off x="2298136" y="1202"/>
          <a:ext cx="3176127" cy="3176127"/>
        </a:xfrm>
        <a:prstGeom prst="circularArrow">
          <a:avLst>
            <a:gd name="adj1" fmla="val 5202"/>
            <a:gd name="adj2" fmla="val 336032"/>
            <a:gd name="adj3" fmla="val 21292756"/>
            <a:gd name="adj4" fmla="val 19766665"/>
            <a:gd name="adj5" fmla="val 60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ABB48E-A406-4165-8062-D1D49E70B544}">
      <dsp:nvSpPr>
        <dsp:cNvPr id="0" name=""/>
        <dsp:cNvSpPr/>
      </dsp:nvSpPr>
      <dsp:spPr>
        <a:xfrm>
          <a:off x="4802684" y="1601065"/>
          <a:ext cx="847259" cy="847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Test</a:t>
          </a:r>
          <a:endParaRPr lang="en-US" sz="1600" kern="1200" dirty="0"/>
        </a:p>
      </dsp:txBody>
      <dsp:txXfrm>
        <a:off x="4802684" y="1601065"/>
        <a:ext cx="847259" cy="847259"/>
      </dsp:txXfrm>
    </dsp:sp>
    <dsp:sp modelId="{C2845E21-CAC5-464A-B4DC-0D09296A4DE2}">
      <dsp:nvSpPr>
        <dsp:cNvPr id="0" name=""/>
        <dsp:cNvSpPr/>
      </dsp:nvSpPr>
      <dsp:spPr>
        <a:xfrm>
          <a:off x="2298136" y="1202"/>
          <a:ext cx="3176127" cy="3176127"/>
        </a:xfrm>
        <a:prstGeom prst="circularArrow">
          <a:avLst>
            <a:gd name="adj1" fmla="val 5202"/>
            <a:gd name="adj2" fmla="val 336032"/>
            <a:gd name="adj3" fmla="val 4014194"/>
            <a:gd name="adj4" fmla="val 2253895"/>
            <a:gd name="adj5" fmla="val 60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245B20-F928-4C02-979E-3F6161F33DB4}">
      <dsp:nvSpPr>
        <dsp:cNvPr id="0" name=""/>
        <dsp:cNvSpPr/>
      </dsp:nvSpPr>
      <dsp:spPr>
        <a:xfrm>
          <a:off x="3462570" y="2574715"/>
          <a:ext cx="847259" cy="847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Try-out</a:t>
          </a:r>
          <a:endParaRPr lang="en-US" sz="1600" kern="1200" dirty="0"/>
        </a:p>
      </dsp:txBody>
      <dsp:txXfrm>
        <a:off x="3462570" y="2574715"/>
        <a:ext cx="847259" cy="847259"/>
      </dsp:txXfrm>
    </dsp:sp>
    <dsp:sp modelId="{1FDC7E4E-2356-47A5-ACD8-6182B9C9F99A}">
      <dsp:nvSpPr>
        <dsp:cNvPr id="0" name=""/>
        <dsp:cNvSpPr/>
      </dsp:nvSpPr>
      <dsp:spPr>
        <a:xfrm>
          <a:off x="2298136" y="1202"/>
          <a:ext cx="3176127" cy="3176127"/>
        </a:xfrm>
        <a:prstGeom prst="circularArrow">
          <a:avLst>
            <a:gd name="adj1" fmla="val 5202"/>
            <a:gd name="adj2" fmla="val 336032"/>
            <a:gd name="adj3" fmla="val 8210073"/>
            <a:gd name="adj4" fmla="val 6449773"/>
            <a:gd name="adj5" fmla="val 60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53F6E-66EE-49A7-8E3E-A454BEE7EB80}">
      <dsp:nvSpPr>
        <dsp:cNvPr id="0" name=""/>
        <dsp:cNvSpPr/>
      </dsp:nvSpPr>
      <dsp:spPr>
        <a:xfrm>
          <a:off x="2122455" y="1601065"/>
          <a:ext cx="847259" cy="847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Report and Review	</a:t>
          </a:r>
          <a:endParaRPr lang="en-US" sz="1600" kern="1200" dirty="0"/>
        </a:p>
      </dsp:txBody>
      <dsp:txXfrm>
        <a:off x="2122455" y="1601065"/>
        <a:ext cx="847259" cy="847259"/>
      </dsp:txXfrm>
    </dsp:sp>
    <dsp:sp modelId="{1587F625-15F0-451C-B8C0-630544E2B6F2}">
      <dsp:nvSpPr>
        <dsp:cNvPr id="0" name=""/>
        <dsp:cNvSpPr/>
      </dsp:nvSpPr>
      <dsp:spPr>
        <a:xfrm>
          <a:off x="2298136" y="1202"/>
          <a:ext cx="3176127" cy="3176127"/>
        </a:xfrm>
        <a:prstGeom prst="circularArrow">
          <a:avLst>
            <a:gd name="adj1" fmla="val 5202"/>
            <a:gd name="adj2" fmla="val 336032"/>
            <a:gd name="adj3" fmla="val 12878352"/>
            <a:gd name="adj4" fmla="val 10771212"/>
            <a:gd name="adj5" fmla="val 60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05D9B0-4595-42D0-9775-4EA76D7C5273}">
      <dsp:nvSpPr>
        <dsp:cNvPr id="0" name=""/>
        <dsp:cNvSpPr/>
      </dsp:nvSpPr>
      <dsp:spPr>
        <a:xfrm>
          <a:off x="2634333" y="219574"/>
          <a:ext cx="847259" cy="459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Crazy Idea</a:t>
          </a:r>
          <a:endParaRPr lang="en-US" sz="1600" kern="1200" dirty="0"/>
        </a:p>
      </dsp:txBody>
      <dsp:txXfrm>
        <a:off x="2634333" y="219574"/>
        <a:ext cx="847259" cy="459443"/>
      </dsp:txXfrm>
    </dsp:sp>
    <dsp:sp modelId="{3086E015-54A7-419B-8FB6-B20488327E5D}">
      <dsp:nvSpPr>
        <dsp:cNvPr id="0" name=""/>
        <dsp:cNvSpPr/>
      </dsp:nvSpPr>
      <dsp:spPr>
        <a:xfrm>
          <a:off x="2298136" y="1202"/>
          <a:ext cx="3176127" cy="3176127"/>
        </a:xfrm>
        <a:prstGeom prst="circularArrow">
          <a:avLst>
            <a:gd name="adj1" fmla="val 5202"/>
            <a:gd name="adj2" fmla="val 336032"/>
            <a:gd name="adj3" fmla="val 16865185"/>
            <a:gd name="adj4" fmla="val 15198783"/>
            <a:gd name="adj5" fmla="val 60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8B0DC0-4E91-4934-AF8C-038418B98570}" type="datetimeFigureOut">
              <a:rPr lang="en-US" smtClean="0"/>
              <a:t>10/18/2019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3719C6-EB19-4F10-BDD9-12A1307D222A}" type="slidenum">
              <a:rPr lang="en-US" smtClean="0"/>
              <a:t>‹#›</a:t>
            </a:fld>
            <a:endParaRPr lang="en-US"/>
          </a:p>
        </p:txBody>
      </p:sp>
    </p:spTree>
    <p:extLst>
      <p:ext uri="{BB962C8B-B14F-4D97-AF65-F5344CB8AC3E}">
        <p14:creationId xmlns:p14="http://schemas.microsoft.com/office/powerpoint/2010/main" val="151277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acebook.com/BookBurningPart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twitter.com/#!/BookBurninPart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brpl.com/Source/Source201609.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amzn.to/2gGOJ7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la.org/united/products_services/booksforbabi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a:t>
            </a:fld>
            <a:endParaRPr lang="en-US"/>
          </a:p>
        </p:txBody>
      </p:sp>
    </p:spTree>
    <p:extLst>
      <p:ext uri="{BB962C8B-B14F-4D97-AF65-F5344CB8AC3E}">
        <p14:creationId xmlns:p14="http://schemas.microsoft.com/office/powerpoint/2010/main" val="408139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10</a:t>
            </a:fld>
            <a:endParaRPr lang="en-US"/>
          </a:p>
        </p:txBody>
      </p:sp>
    </p:spTree>
    <p:extLst>
      <p:ext uri="{BB962C8B-B14F-4D97-AF65-F5344CB8AC3E}">
        <p14:creationId xmlns:p14="http://schemas.microsoft.com/office/powerpoint/2010/main" val="21214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11</a:t>
            </a:fld>
            <a:endParaRPr lang="en-US"/>
          </a:p>
        </p:txBody>
      </p:sp>
    </p:spTree>
    <p:extLst>
      <p:ext uri="{BB962C8B-B14F-4D97-AF65-F5344CB8AC3E}">
        <p14:creationId xmlns:p14="http://schemas.microsoft.com/office/powerpoint/2010/main" val="4113876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Mission: developing Life-Long Library Love</a:t>
            </a:r>
            <a:br>
              <a:rPr lang="en-US" sz="1200" dirty="0" smtClean="0"/>
            </a:br>
            <a:r>
              <a:rPr lang="en-US" sz="1200" dirty="0" smtClean="0"/>
              <a:t/>
            </a:r>
            <a:br>
              <a:rPr lang="en-US" sz="1200" dirty="0" smtClean="0"/>
            </a:br>
            <a:r>
              <a:rPr lang="en-US" sz="1200" i="1" dirty="0" smtClean="0"/>
              <a:t>Marketing Boiled Down to its Essence</a:t>
            </a:r>
          </a:p>
          <a:p>
            <a:endParaRPr lang="en-US" sz="1200" i="1" dirty="0" smtClean="0"/>
          </a:p>
          <a:p>
            <a:r>
              <a:rPr lang="en-US" sz="1200" b="0" i="0" kern="1200" dirty="0" smtClean="0">
                <a:solidFill>
                  <a:schemeClr val="tx1"/>
                </a:solidFill>
                <a:effectLst/>
                <a:latin typeface="+mn-lt"/>
                <a:ea typeface="+mn-ea"/>
                <a:cs typeface="+mn-cs"/>
              </a:rPr>
              <a:t>I am not here to convince librarians that the library</a:t>
            </a:r>
            <a:r>
              <a:rPr lang="en-US" sz="1200" b="0" i="0" kern="1200" baseline="0" dirty="0" smtClean="0">
                <a:solidFill>
                  <a:schemeClr val="tx1"/>
                </a:solidFill>
                <a:effectLst/>
                <a:latin typeface="+mn-lt"/>
                <a:ea typeface="+mn-ea"/>
                <a:cs typeface="+mn-cs"/>
              </a:rPr>
              <a:t> services</a:t>
            </a:r>
            <a:r>
              <a:rPr lang="en-US" sz="1200" b="0" i="0" kern="1200" dirty="0" smtClean="0">
                <a:solidFill>
                  <a:schemeClr val="tx1"/>
                </a:solidFill>
                <a:effectLst/>
                <a:latin typeface="+mn-lt"/>
                <a:ea typeface="+mn-ea"/>
                <a:cs typeface="+mn-cs"/>
              </a:rPr>
              <a:t> should be an integral part of its community.</a:t>
            </a:r>
            <a:r>
              <a:rPr lang="en-US" sz="1200" b="0" i="0" kern="1200" baseline="0" dirty="0" smtClean="0">
                <a:solidFill>
                  <a:schemeClr val="tx1"/>
                </a:solidFill>
                <a:effectLst/>
                <a:latin typeface="+mn-lt"/>
                <a:ea typeface="+mn-ea"/>
                <a:cs typeface="+mn-cs"/>
              </a:rPr>
              <a:t>  Consequently, it vital that all members of your OUTREACH staff understand the premise.  Community Engagement is the cornerstone of any outreach program…and it requires staff members to branch out and reach out.   For many of you, s</a:t>
            </a:r>
            <a:r>
              <a:rPr lang="en-US" sz="1200" b="0" i="0" kern="1200" dirty="0" smtClean="0">
                <a:solidFill>
                  <a:schemeClr val="tx1"/>
                </a:solidFill>
                <a:effectLst/>
                <a:latin typeface="+mn-lt"/>
                <a:ea typeface="+mn-ea"/>
                <a:cs typeface="+mn-cs"/>
              </a:rPr>
              <a:t>preading the word about family programs and services that your library offers just might open up an avenue of revenue 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grant funding, donations,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or</a:t>
            </a:r>
            <a:r>
              <a:rPr lang="en-US" sz="1200" b="0" i="0" kern="1200" baseline="0" dirty="0" smtClean="0">
                <a:solidFill>
                  <a:schemeClr val="tx1"/>
                </a:solidFill>
                <a:effectLst/>
                <a:latin typeface="+mn-lt"/>
                <a:ea typeface="+mn-ea"/>
                <a:cs typeface="+mn-cs"/>
              </a:rPr>
              <a:t> attract volunteers. </a:t>
            </a:r>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12</a:t>
            </a:fld>
            <a:endParaRPr lang="en-US"/>
          </a:p>
        </p:txBody>
      </p:sp>
    </p:spTree>
    <p:extLst>
      <p:ext uri="{BB962C8B-B14F-4D97-AF65-F5344CB8AC3E}">
        <p14:creationId xmlns:p14="http://schemas.microsoft.com/office/powerpoint/2010/main" val="4062035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to mention “infiltration” for #3.  </a:t>
            </a:r>
          </a:p>
          <a:p>
            <a:endParaRPr lang="en-US" baseline="0" dirty="0" smtClean="0"/>
          </a:p>
          <a:p>
            <a:r>
              <a:rPr lang="en-US" baseline="0" dirty="0" smtClean="0"/>
              <a:t>We can verbalize “milking the media” but not in print…may work as a room opener, if the ambiance is uncomfortable. </a:t>
            </a:r>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13</a:t>
            </a:fld>
            <a:endParaRPr lang="en-US"/>
          </a:p>
        </p:txBody>
      </p:sp>
    </p:spTree>
    <p:extLst>
      <p:ext uri="{BB962C8B-B14F-4D97-AF65-F5344CB8AC3E}">
        <p14:creationId xmlns:p14="http://schemas.microsoft.com/office/powerpoint/2010/main" val="188250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vehicle is your first line of defense.    There are nine vehicles altogether, and they are all in some state of being revamped—either with wraps or paint. </a:t>
            </a:r>
          </a:p>
          <a:p>
            <a:endParaRPr lang="en-US" dirty="0" smtClean="0"/>
          </a:p>
          <a:p>
            <a:endParaRPr lang="en-US" dirty="0" smtClean="0"/>
          </a:p>
          <a:p>
            <a:r>
              <a:rPr lang="en-US" dirty="0" smtClean="0"/>
              <a:t>Not </a:t>
            </a:r>
            <a:r>
              <a:rPr lang="en-US" dirty="0" smtClean="0"/>
              <a:t>pictured:  The Elf</a:t>
            </a:r>
          </a:p>
          <a:p>
            <a:endParaRPr lang="en-US" dirty="0" smtClean="0"/>
          </a:p>
          <a:p>
            <a:r>
              <a:rPr lang="en-US" dirty="0" smtClean="0"/>
              <a:t>Each unit has a specific look, but are all united by color.  Our library </a:t>
            </a:r>
            <a:r>
              <a:rPr lang="en-US" dirty="0" smtClean="0"/>
              <a:t>branding</a:t>
            </a:r>
            <a:r>
              <a:rPr lang="en-US" baseline="0" dirty="0" smtClean="0"/>
              <a:t> incorporates</a:t>
            </a:r>
            <a:r>
              <a:rPr lang="en-US" dirty="0" smtClean="0"/>
              <a:t> </a:t>
            </a:r>
            <a:r>
              <a:rPr lang="en-US" dirty="0" smtClean="0"/>
              <a:t>“library blue” </a:t>
            </a:r>
            <a:r>
              <a:rPr lang="en-US" dirty="0" smtClean="0"/>
              <a:t>in </a:t>
            </a:r>
            <a:r>
              <a:rPr lang="en-US" dirty="0" smtClean="0"/>
              <a:t>all our print</a:t>
            </a:r>
            <a:r>
              <a:rPr lang="en-US" baseline="0" dirty="0" smtClean="0"/>
              <a:t> and non-print advertising.  Even if the picture/brand changes, the color has always been Blue.  It is a mix of Patriot and Royal Blue, its name is </a:t>
            </a:r>
            <a:r>
              <a:rPr lang="en-US" baseline="0" dirty="0" err="1" smtClean="0"/>
              <a:t>Relux</a:t>
            </a:r>
            <a:r>
              <a:rPr lang="en-US" baseline="0" dirty="0" smtClean="0"/>
              <a:t>/reflux/reflex </a:t>
            </a:r>
            <a:r>
              <a:rPr lang="en-US" baseline="0" dirty="0" smtClean="0"/>
              <a:t>Blue.  </a:t>
            </a:r>
          </a:p>
          <a:p>
            <a:endParaRPr lang="en-US" baseline="0" dirty="0" smtClean="0"/>
          </a:p>
          <a:p>
            <a:r>
              <a:rPr lang="en-US" baseline="0" dirty="0" smtClean="0"/>
              <a:t>Staff often work in t-shirts and jeans, </a:t>
            </a:r>
            <a:r>
              <a:rPr lang="en-US" baseline="0" dirty="0" smtClean="0"/>
              <a:t>we have matching </a:t>
            </a:r>
            <a:r>
              <a:rPr lang="en-US" baseline="0" dirty="0" smtClean="0"/>
              <a:t>shirts, with either the “bookmobile logo” or “library logo”.  </a:t>
            </a:r>
          </a:p>
          <a:p>
            <a:r>
              <a:rPr lang="en-US" baseline="0" dirty="0" smtClean="0"/>
              <a:t>You need to look inviting and comfortable.  Think about small changes—the colors of your shelves.  Picking a vibrant floor, or using decals. </a:t>
            </a:r>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14</a:t>
            </a:fld>
            <a:endParaRPr lang="en-US"/>
          </a:p>
        </p:txBody>
      </p:sp>
    </p:spTree>
    <p:extLst>
      <p:ext uri="{BB962C8B-B14F-4D97-AF65-F5344CB8AC3E}">
        <p14:creationId xmlns:p14="http://schemas.microsoft.com/office/powerpoint/2010/main" val="1574419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Guerilla marketing looks to leverage creativity, imagination and originality in place of a big budget. </a:t>
            </a:r>
            <a:r>
              <a:rPr lang="en-US" dirty="0" smtClean="0"/>
              <a:t>Smart,</a:t>
            </a:r>
            <a:r>
              <a:rPr lang="en-US" baseline="0" dirty="0" smtClean="0"/>
              <a:t> </a:t>
            </a:r>
            <a:r>
              <a:rPr lang="en-US" dirty="0" smtClean="0"/>
              <a:t>small </a:t>
            </a:r>
            <a:r>
              <a:rPr lang="en-US" dirty="0" smtClean="0"/>
              <a:t>departments with a limited budget should utilize guerilla marketing to compete with huge companies.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Ice Bucket Challenge for ALS…a  peer-to-peer</a:t>
            </a:r>
            <a:r>
              <a:rPr lang="en-US" baseline="0" dirty="0" smtClean="0"/>
              <a:t> fundraising campaign…that was misunderstood, but did well.  Just remember, if you pick a challenge, it needs </a:t>
            </a:r>
            <a:r>
              <a:rPr lang="en-US" b="1" dirty="0" smtClean="0">
                <a:solidFill>
                  <a:srgbClr val="FF0000"/>
                </a:solidFill>
              </a:rPr>
              <a:t>If you choose a challenge:  it needs to be doable, highly social, and flattering. </a:t>
            </a:r>
            <a:endParaRPr lang="en-US" b="1" dirty="0" smtClean="0">
              <a:solidFill>
                <a:schemeClr val="accent2">
                  <a:lumMod val="60000"/>
                  <a:lumOff val="4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Lifelock</a:t>
            </a:r>
            <a:r>
              <a:rPr lang="en-US" dirty="0" smtClean="0"/>
              <a:t>, dared people to steal their CEO’s identity and win 1million dollars.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Tinder’s basic strategy</a:t>
            </a:r>
            <a:r>
              <a:rPr lang="en-US" baseline="0" dirty="0" smtClean="0"/>
              <a:t> was infiltrate the cool kids, and sucker them in to the app—they went to the best parties and got “attractive, influential” youth on board.  Went from 5K to 15K almost overnight.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dirty="0" smtClean="0">
                <a:solidFill>
                  <a:srgbClr val="FF0000"/>
                </a:solidFill>
              </a:rPr>
              <a:t>“</a:t>
            </a:r>
            <a:r>
              <a:rPr lang="en-US" b="1" dirty="0" smtClean="0">
                <a:solidFill>
                  <a:srgbClr val="FF0000"/>
                </a:solidFill>
              </a:rPr>
              <a:t>Geek the Bookmobile”  </a:t>
            </a:r>
            <a:r>
              <a:rPr lang="en-US" dirty="0" smtClean="0"/>
              <a:t>t-shirts, stickers with acronyms, geek wall! </a:t>
            </a:r>
          </a:p>
          <a:p>
            <a:endParaRPr lang="en-US" sz="900" dirty="0" smtClean="0"/>
          </a:p>
          <a:p>
            <a:r>
              <a:rPr lang="en-US" dirty="0" smtClean="0"/>
              <a:t>Employ </a:t>
            </a:r>
            <a:r>
              <a:rPr lang="en-US" b="1" dirty="0" smtClean="0">
                <a:solidFill>
                  <a:srgbClr val="FF0000"/>
                </a:solidFill>
              </a:rPr>
              <a:t>undercover agents </a:t>
            </a:r>
            <a:r>
              <a:rPr lang="en-US" dirty="0" smtClean="0"/>
              <a:t>to promote the library directly to potential patrons. Sony hired agents to ask strangers to take photos of them and then raved about their camera.</a:t>
            </a:r>
          </a:p>
          <a:p>
            <a:endParaRPr lang="en-US" sz="100" dirty="0" smtClean="0"/>
          </a:p>
          <a:p>
            <a:r>
              <a:rPr lang="en-US" b="1" dirty="0" smtClean="0">
                <a:solidFill>
                  <a:srgbClr val="FF0000"/>
                </a:solidFill>
              </a:rPr>
              <a:t>Patron Participation</a:t>
            </a:r>
            <a:r>
              <a:rPr lang="en-US" dirty="0" smtClean="0"/>
              <a:t>—make read posters with “popular” or famous community members</a:t>
            </a:r>
          </a:p>
          <a:p>
            <a:endParaRPr lang="en-US" sz="900" dirty="0" smtClean="0"/>
          </a:p>
          <a:p>
            <a:r>
              <a:rPr lang="en-US" b="1" dirty="0" smtClean="0">
                <a:solidFill>
                  <a:srgbClr val="FF0000"/>
                </a:solidFill>
              </a:rPr>
              <a:t>Counter-Campaign</a:t>
            </a:r>
            <a:r>
              <a:rPr lang="en-US" dirty="0" smtClean="0"/>
              <a:t>—Safeguarding American Families, which said </a:t>
            </a:r>
            <a:r>
              <a:rPr lang="en-US" b="1" dirty="0" smtClean="0"/>
              <a:t>it was rooting for the vote to lose so it could throw a book-burning party once the library closed</a:t>
            </a:r>
            <a:r>
              <a:rPr lang="en-US" dirty="0" smtClean="0"/>
              <a:t>.</a:t>
            </a:r>
          </a:p>
          <a:p>
            <a:r>
              <a:rPr lang="en-US" dirty="0" smtClean="0"/>
              <a:t>Safeguarding American Families printed up signs that said: “Vote to close Troy Library Aug. 2nd, Book burning party Aug 5th.” They planted them on lawns. They started a </a:t>
            </a:r>
            <a:r>
              <a:rPr lang="en-US" dirty="0" smtClean="0">
                <a:hlinkClick r:id="rId3"/>
              </a:rPr>
              <a:t>Facebook page</a:t>
            </a:r>
            <a:r>
              <a:rPr lang="en-US" dirty="0" smtClean="0"/>
              <a:t> and a </a:t>
            </a:r>
            <a:r>
              <a:rPr lang="en-US" dirty="0" smtClean="0">
                <a:hlinkClick r:id="rId4"/>
              </a:rPr>
              <a:t>Twitter account</a:t>
            </a:r>
            <a:r>
              <a:rPr lang="en-US" dirty="0" smtClean="0"/>
              <a:t> (“There are 200,000 reasons to close the Troy Library. They’re called books. #</a:t>
            </a:r>
            <a:r>
              <a:rPr lang="en-US" dirty="0" err="1" smtClean="0"/>
              <a:t>BookBurningParty</a:t>
            </a:r>
            <a:r>
              <a:rPr lang="en-US" dirty="0" smtClean="0"/>
              <a:t>”).</a:t>
            </a:r>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15</a:t>
            </a:fld>
            <a:endParaRPr lang="en-US"/>
          </a:p>
        </p:txBody>
      </p:sp>
    </p:spTree>
    <p:extLst>
      <p:ext uri="{BB962C8B-B14F-4D97-AF65-F5344CB8AC3E}">
        <p14:creationId xmlns:p14="http://schemas.microsoft.com/office/powerpoint/2010/main" val="4007771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Craft an elevator pitch</a:t>
            </a:r>
          </a:p>
          <a:p>
            <a:r>
              <a:rPr lang="en-US" dirty="0" smtClean="0"/>
              <a:t>You should be marketing all the time — wherever you are. Therefore, you need a compelling elevator pitch.</a:t>
            </a:r>
          </a:p>
          <a:p>
            <a:r>
              <a:rPr lang="en-US" dirty="0" smtClean="0"/>
              <a:t>Research shows the average attention span of an adult is about six to eight seconds. That’s all the time you have to grab someone’s attention.</a:t>
            </a:r>
          </a:p>
          <a:p>
            <a:r>
              <a:rPr lang="en-US" dirty="0" smtClean="0"/>
              <a:t>If you successfully engage them, then you only have a little over a minute to really sell them. Invest the time to craft a killer elevator pitch. </a:t>
            </a:r>
          </a:p>
          <a:p>
            <a:endParaRPr lang="en-US" b="1" dirty="0" smtClean="0">
              <a:solidFill>
                <a:srgbClr val="FF0000"/>
              </a:solidFill>
            </a:endParaRPr>
          </a:p>
          <a:p>
            <a:r>
              <a:rPr lang="en-US" b="1" dirty="0" smtClean="0">
                <a:solidFill>
                  <a:srgbClr val="FF0000"/>
                </a:solidFill>
              </a:rPr>
              <a:t>Leverage your pitch to the  community</a:t>
            </a:r>
          </a:p>
          <a:p>
            <a:r>
              <a:rPr lang="en-US" dirty="0" smtClean="0"/>
              <a:t>You don’t have to think big when it comes to your marketing efforts. Think locally. What’s going on in your community?</a:t>
            </a:r>
          </a:p>
          <a:p>
            <a:r>
              <a:rPr lang="en-US" dirty="0" smtClean="0"/>
              <a:t>PARTNERSHIPS!!! Get to know your ideal patrons and think about how and where they spend their time.</a:t>
            </a:r>
          </a:p>
          <a:p>
            <a:r>
              <a:rPr lang="en-US" dirty="0" smtClean="0"/>
              <a:t>Then search for opportunities to get in front of your patrons with your library’s mission.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16</a:t>
            </a:fld>
            <a:endParaRPr lang="en-US"/>
          </a:p>
        </p:txBody>
      </p:sp>
    </p:spTree>
    <p:extLst>
      <p:ext uri="{BB962C8B-B14F-4D97-AF65-F5344CB8AC3E}">
        <p14:creationId xmlns:p14="http://schemas.microsoft.com/office/powerpoint/2010/main" val="3265599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STOP BEING INVISIBLE </a:t>
            </a:r>
            <a:r>
              <a:rPr lang="en-US" b="1" dirty="0" smtClean="0">
                <a:solidFill>
                  <a:srgbClr val="FF0000"/>
                </a:solidFill>
              </a:rPr>
              <a:t>(and Taking Yourself for Granted) </a:t>
            </a:r>
          </a:p>
          <a:p>
            <a:pPr marL="457200" indent="-457200">
              <a:buAutoNum type="arabicPeriod" startAt="4"/>
            </a:pPr>
            <a:endParaRPr lang="en-US" b="1" dirty="0" smtClean="0"/>
          </a:p>
          <a:p>
            <a:r>
              <a:rPr lang="en-US" dirty="0" smtClean="0"/>
              <a:t>When you are a library </a:t>
            </a:r>
            <a:r>
              <a:rPr lang="en-US" b="1" dirty="0" smtClean="0">
                <a:solidFill>
                  <a:srgbClr val="FF0000"/>
                </a:solidFill>
              </a:rPr>
              <a:t>(or department within) </a:t>
            </a:r>
            <a:r>
              <a:rPr lang="en-US" dirty="0" smtClean="0"/>
              <a:t>with a limited </a:t>
            </a:r>
            <a:r>
              <a:rPr lang="en-US" b="1" dirty="0" smtClean="0">
                <a:solidFill>
                  <a:srgbClr val="FF0000"/>
                </a:solidFill>
              </a:rPr>
              <a:t>(read non-existent) </a:t>
            </a:r>
            <a:r>
              <a:rPr lang="en-US" dirty="0" smtClean="0"/>
              <a:t>marketing budget, it makes sense to partner with other complementary businesses and non-profits. These can include </a:t>
            </a:r>
            <a:r>
              <a:rPr lang="en-US" dirty="0" smtClean="0"/>
              <a:t>the obvious</a:t>
            </a:r>
            <a:r>
              <a:rPr lang="en-US" baseline="0" dirty="0" smtClean="0"/>
              <a:t> non-profits like Big Buddy, the Boys N Girls Club, Kiwanis, Rotary club, etc….but it should ALSO include non-traditional merchants like Micro-Brewers, </a:t>
            </a:r>
            <a:r>
              <a:rPr lang="en-US" dirty="0" smtClean="0"/>
              <a:t>SPORTS </a:t>
            </a:r>
            <a:r>
              <a:rPr lang="en-US" dirty="0" smtClean="0"/>
              <a:t>TEAMS, food trucks, businesses (local and franchises), manufacturers, suppliers and vendors. Not only does your bookmobile win when your patron usage increases, but there is added </a:t>
            </a:r>
            <a:r>
              <a:rPr lang="en-US" b="1" dirty="0" smtClean="0">
                <a:solidFill>
                  <a:srgbClr val="FF0000"/>
                </a:solidFill>
              </a:rPr>
              <a:t>credibility</a:t>
            </a:r>
            <a:r>
              <a:rPr lang="en-US" dirty="0" smtClean="0"/>
              <a:t> when businesses recommend you.</a:t>
            </a:r>
          </a:p>
          <a:p>
            <a:endParaRPr lang="en-US" sz="900" dirty="0" smtClean="0"/>
          </a:p>
          <a:p>
            <a:r>
              <a:rPr lang="en-US" dirty="0" smtClean="0"/>
              <a:t>Add an email option to each patron record.  Mention During the library card application, that they give you permission to receive mailings and it eliminates unnecessary phone calls.  If allowed, allow businesses and other non-profits to “sponsor” your email blasts. </a:t>
            </a:r>
            <a:r>
              <a:rPr lang="en-US" b="1" dirty="0" smtClean="0">
                <a:solidFill>
                  <a:srgbClr val="FF0000"/>
                </a:solidFill>
              </a:rPr>
              <a:t>(Think Sesame Street—brought to you by the letter Z.) </a:t>
            </a:r>
          </a:p>
          <a:p>
            <a:endParaRPr lang="en-US" sz="900" dirty="0" smtClean="0"/>
          </a:p>
          <a:p>
            <a:r>
              <a:rPr lang="en-US" dirty="0" smtClean="0"/>
              <a:t>Send and </a:t>
            </a:r>
            <a:r>
              <a:rPr lang="en-US" b="1" dirty="0" smtClean="0">
                <a:solidFill>
                  <a:srgbClr val="FF0000"/>
                </a:solidFill>
              </a:rPr>
              <a:t>post your bookmobile flyers</a:t>
            </a:r>
            <a:r>
              <a:rPr lang="en-US" b="1" dirty="0" smtClean="0"/>
              <a:t> </a:t>
            </a:r>
            <a:r>
              <a:rPr lang="en-US" dirty="0" smtClean="0"/>
              <a:t>to public bulleting space—think the public transit system, hospital emergency rooms/waiting areas, social welfare offices (WIC), physical retail space, ask to put your business cards in their customer waiting area.</a:t>
            </a:r>
          </a:p>
          <a:p>
            <a:endParaRPr lang="en-US" sz="900" dirty="0" smtClean="0"/>
          </a:p>
          <a:p>
            <a:r>
              <a:rPr lang="en-US" dirty="0" smtClean="0"/>
              <a:t>You can also seek partners within your existing customer base. Create a referral rewards program where you reward your patrons for referring you to, or adding new stops, patrons, or resources.   </a:t>
            </a:r>
            <a:r>
              <a:rPr lang="en-US" b="1" dirty="0" smtClean="0">
                <a:solidFill>
                  <a:srgbClr val="FF0000"/>
                </a:solidFill>
              </a:rPr>
              <a:t>Word of mouth </a:t>
            </a:r>
            <a:r>
              <a:rPr lang="en-US" dirty="0" smtClean="0"/>
              <a:t>is extremely effective when it comes to marketing.</a:t>
            </a:r>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17</a:t>
            </a:fld>
            <a:endParaRPr lang="en-US"/>
          </a:p>
        </p:txBody>
      </p:sp>
    </p:spTree>
    <p:extLst>
      <p:ext uri="{BB962C8B-B14F-4D97-AF65-F5344CB8AC3E}">
        <p14:creationId xmlns:p14="http://schemas.microsoft.com/office/powerpoint/2010/main" val="137586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Network</a:t>
            </a:r>
          </a:p>
          <a:p>
            <a:r>
              <a:rPr lang="en-US" dirty="0" smtClean="0"/>
              <a:t>I’m a huge fan of networking. I don’t think there is any better way to build a successful bookmobile program than to </a:t>
            </a:r>
            <a:r>
              <a:rPr lang="en-US" b="1" dirty="0" smtClean="0">
                <a:solidFill>
                  <a:srgbClr val="FF0000"/>
                </a:solidFill>
              </a:rPr>
              <a:t>get out there, shake some hands, and get to know people</a:t>
            </a:r>
            <a:r>
              <a:rPr lang="en-US" dirty="0" smtClean="0"/>
              <a:t>.  Networking requires a </a:t>
            </a:r>
            <a:r>
              <a:rPr lang="en-US" b="1" dirty="0" smtClean="0">
                <a:solidFill>
                  <a:srgbClr val="FF0000"/>
                </a:solidFill>
              </a:rPr>
              <a:t>time commitment</a:t>
            </a:r>
            <a:r>
              <a:rPr lang="en-US" dirty="0" smtClean="0"/>
              <a:t> and it doesn’t provide instant gratification, but a strong network is one of the greatest assets any bookmobile staff member can have.</a:t>
            </a:r>
          </a:p>
          <a:p>
            <a:endParaRPr lang="en-US" b="1" dirty="0" smtClean="0">
              <a:solidFill>
                <a:srgbClr val="FF0000"/>
              </a:solidFill>
            </a:endParaRPr>
          </a:p>
          <a:p>
            <a:endParaRPr lang="en-US" b="1" dirty="0" smtClean="0">
              <a:solidFill>
                <a:srgbClr val="FF0000"/>
              </a:solidFill>
            </a:endParaRPr>
          </a:p>
          <a:p>
            <a:endParaRPr lang="en-US" b="1" dirty="0" smtClean="0">
              <a:solidFill>
                <a:srgbClr val="FF0000"/>
              </a:solidFill>
            </a:endParaRPr>
          </a:p>
          <a:p>
            <a:r>
              <a:rPr lang="en-US" b="1" dirty="0" smtClean="0">
                <a:solidFill>
                  <a:srgbClr val="FF0000"/>
                </a:solidFill>
              </a:rPr>
              <a:t>Collaborate</a:t>
            </a:r>
          </a:p>
          <a:p>
            <a:r>
              <a:rPr lang="en-US" dirty="0" smtClean="0"/>
              <a:t>Put together a group of synergistic, non-competitive businesses and non-profits in your area and agree to </a:t>
            </a:r>
            <a:r>
              <a:rPr lang="en-US" b="1" dirty="0" smtClean="0">
                <a:solidFill>
                  <a:srgbClr val="FF0000"/>
                </a:solidFill>
              </a:rPr>
              <a:t>cross-promote</a:t>
            </a:r>
            <a:r>
              <a:rPr lang="en-US" dirty="0" smtClean="0"/>
              <a:t>.</a:t>
            </a:r>
          </a:p>
          <a:p>
            <a:r>
              <a:rPr lang="en-US" dirty="0" smtClean="0"/>
              <a:t>You can use flyers, reciprocal website links, bundled promotions or social media platforms. By collaborating with each other, you can expand your patron base because you’ll be reaching new people.  There is nothing wrong</a:t>
            </a:r>
            <a:r>
              <a:rPr lang="en-US" baseline="0" dirty="0" smtClean="0"/>
              <a:t> with forming alliances with bookstores, other libraries, or literacy alliances in your community.  Contrary to popular belief, working with these existing businesses and groups, only helps you! </a:t>
            </a:r>
            <a:endParaRPr lang="en-US" dirty="0" smtClean="0"/>
          </a:p>
          <a:p>
            <a:endParaRPr lang="en-US" dirty="0" smtClean="0"/>
          </a:p>
          <a:p>
            <a:endParaRPr lang="en-US" dirty="0" smtClean="0"/>
          </a:p>
          <a:p>
            <a:r>
              <a:rPr lang="en-US" sz="1200" b="0" i="0" kern="1200" dirty="0" smtClean="0">
                <a:solidFill>
                  <a:schemeClr val="tx1"/>
                </a:solidFill>
                <a:effectLst/>
                <a:latin typeface="+mn-lt"/>
                <a:ea typeface="+mn-ea"/>
                <a:cs typeface="+mn-cs"/>
              </a:rPr>
              <a:t>There are many possibilities for reaching adults who have connections to children. Service groups like Kiwanis Clubs, Lions Clubs, or Altrusa International are often amenable to having guest speakers at their meetings. Spreading the word about family programs and services that your library offers just might open up an avenue of grant funding or attract volunteers.</a:t>
            </a:r>
          </a:p>
          <a:p>
            <a:r>
              <a:rPr lang="en-US" sz="1200" b="0" i="0" kern="1200" dirty="0" smtClean="0">
                <a:solidFill>
                  <a:schemeClr val="tx1"/>
                </a:solidFill>
                <a:effectLst/>
                <a:latin typeface="+mn-lt"/>
                <a:ea typeface="+mn-ea"/>
                <a:cs typeface="+mn-cs"/>
              </a:rPr>
              <a:t>Afterschool Alliance and United Way’s Success by 6 are two national programs that may have branches in your area. If these groups are meeting in your community, the library should have a seat at the table. These types of meetings are great for networking and figuring out how your library can partner with local organizations. These groups might not think to invite the library, so don’t be afraid to ask to attend—you’ll often find them receptive to including new attendees who care about children.</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18</a:t>
            </a:fld>
            <a:endParaRPr lang="en-US"/>
          </a:p>
        </p:txBody>
      </p:sp>
    </p:spTree>
    <p:extLst>
      <p:ext uri="{BB962C8B-B14F-4D97-AF65-F5344CB8AC3E}">
        <p14:creationId xmlns:p14="http://schemas.microsoft.com/office/powerpoint/2010/main" val="1772912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Bookmobiles</a:t>
            </a:r>
            <a:r>
              <a:rPr lang="en-US" sz="1200" b="0" i="0" kern="1200" baseline="0" dirty="0" smtClean="0">
                <a:solidFill>
                  <a:schemeClr val="tx1"/>
                </a:solidFill>
                <a:effectLst/>
                <a:latin typeface="+mn-lt"/>
                <a:ea typeface="+mn-ea"/>
                <a:cs typeface="+mn-cs"/>
              </a:rPr>
              <a:t> are there for people, many times when no one else can be. </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September of 2005 EBRPL partnered with ProQuest to bring a mobile library to those displaced by Hurricane </a:t>
            </a:r>
            <a:r>
              <a:rPr lang="en-US" sz="1200" b="0" i="0" kern="1200" dirty="0" smtClean="0">
                <a:solidFill>
                  <a:schemeClr val="tx1"/>
                </a:solidFill>
                <a:effectLst/>
                <a:latin typeface="+mn-lt"/>
                <a:ea typeface="+mn-ea"/>
                <a:cs typeface="+mn-cs"/>
              </a:rPr>
              <a:t>Katrina and Rita. </a:t>
            </a:r>
            <a:r>
              <a:rPr lang="en-US" sz="1200" b="0" i="0" kern="1200" dirty="0" smtClean="0">
                <a:solidFill>
                  <a:schemeClr val="tx1"/>
                </a:solidFill>
                <a:effectLst/>
                <a:latin typeface="+mn-lt"/>
                <a:ea typeface="+mn-ea"/>
                <a:cs typeface="+mn-cs"/>
              </a:rPr>
              <a:t>This mobile unit was originally placed by a shelter in downtown Baton Rouge and then moved to Renaissance Village. It was equipped with computers and books that the Katrina evacuees were able to use. </a:t>
            </a: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It was later used to help </a:t>
            </a:r>
            <a:r>
              <a:rPr lang="en-US" sz="1200" b="0" i="0" kern="1200" baseline="0" dirty="0" err="1" smtClean="0">
                <a:solidFill>
                  <a:schemeClr val="tx1"/>
                </a:solidFill>
                <a:effectLst/>
                <a:latin typeface="+mn-lt"/>
                <a:ea typeface="+mn-ea"/>
                <a:cs typeface="+mn-cs"/>
              </a:rPr>
              <a:t>Louisianians</a:t>
            </a:r>
            <a:r>
              <a:rPr lang="en-US" sz="1200" b="0" i="0" kern="1200" baseline="0" dirty="0" smtClean="0">
                <a:solidFill>
                  <a:schemeClr val="tx1"/>
                </a:solidFill>
                <a:effectLst/>
                <a:latin typeface="+mn-lt"/>
                <a:ea typeface="+mn-ea"/>
                <a:cs typeface="+mn-cs"/>
              </a:rPr>
              <a:t> displaced from Hurricane Gustav (2008), just three years later. </a:t>
            </a:r>
          </a:p>
          <a:p>
            <a:endParaRPr lang="en-US" dirty="0" smtClean="0"/>
          </a:p>
          <a:p>
            <a:r>
              <a:rPr lang="en-US" dirty="0" smtClean="0"/>
              <a:t>Many</a:t>
            </a:r>
            <a:r>
              <a:rPr lang="en-US" baseline="0" dirty="0" smtClean="0"/>
              <a:t> </a:t>
            </a:r>
            <a:r>
              <a:rPr lang="en-US" baseline="0" dirty="0" smtClean="0"/>
              <a:t>of our surrounding “suburbs” are teeming with blight, food deserts, </a:t>
            </a:r>
            <a:r>
              <a:rPr lang="en-US" baseline="0" dirty="0" smtClean="0"/>
              <a:t>and damage </a:t>
            </a:r>
            <a:r>
              <a:rPr lang="en-US" baseline="0" dirty="0" smtClean="0"/>
              <a:t>from natural disasters.  Our bookmobiles have been used to foster positive social engagement </a:t>
            </a:r>
          </a:p>
          <a:p>
            <a:endParaRPr lang="en-US" b="0" baseline="0" dirty="0" smtClean="0"/>
          </a:p>
          <a:p>
            <a:r>
              <a:rPr lang="en-US" sz="1200" b="0" i="0" kern="1200" dirty="0" smtClean="0">
                <a:solidFill>
                  <a:schemeClr val="tx1"/>
                </a:solidFill>
                <a:effectLst/>
                <a:latin typeface="+mn-lt"/>
                <a:ea typeface="+mn-ea"/>
                <a:cs typeface="+mn-cs"/>
              </a:rPr>
              <a:t>In August 2016, prolonged rainfall resulted in catastrophic flooding in the state of Louisiana; thousands of houses and businesses were submerged.</a:t>
            </a:r>
            <a:r>
              <a:rPr lang="en-US" sz="1200" b="0" i="0" kern="1200" baseline="0" dirty="0" smtClean="0">
                <a:solidFill>
                  <a:schemeClr val="tx1"/>
                </a:solidFill>
                <a:effectLst/>
                <a:latin typeface="+mn-lt"/>
                <a:ea typeface="+mn-ea"/>
                <a:cs typeface="+mn-cs"/>
              </a:rPr>
              <a:t>  Our bookmobiles </a:t>
            </a:r>
            <a:r>
              <a:rPr lang="en-US" baseline="0" dirty="0" smtClean="0"/>
              <a:t>provided shelter from the elements, computer access to people that needed to fill out FEMA forms, and provided a place for volunteers to set up for food dispersal—when libraries weren’t allowed to open.  We hosted giveaways, food trucks, clothing drives, and an outpouring of love. </a:t>
            </a:r>
          </a:p>
          <a:p>
            <a:endParaRPr lang="en-US" baseline="0" dirty="0" smtClean="0"/>
          </a:p>
          <a:p>
            <a:r>
              <a:rPr lang="en-US" baseline="0" dirty="0" smtClean="0"/>
              <a:t>We routinely follow the moveable food markets, and partner with the food bank to provide nourishment for mind, and body. </a:t>
            </a:r>
          </a:p>
          <a:p>
            <a:endParaRPr lang="en-US" baseline="0" dirty="0" smtClean="0"/>
          </a:p>
          <a:p>
            <a:r>
              <a:rPr lang="en-US" baseline="0" dirty="0" smtClean="0"/>
              <a:t>An avenue to discuss is becoming part of your community’s disaster/COOP plans, and working with the extensions of Homeland Security in your area.    Having a seat at this table, allows for the dispersal of TRUE facts and information, directly to the patrons, from people they trust.  </a:t>
            </a:r>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20</a:t>
            </a:fld>
            <a:endParaRPr lang="en-US"/>
          </a:p>
        </p:txBody>
      </p:sp>
    </p:spTree>
    <p:extLst>
      <p:ext uri="{BB962C8B-B14F-4D97-AF65-F5344CB8AC3E}">
        <p14:creationId xmlns:p14="http://schemas.microsoft.com/office/powerpoint/2010/main" val="344832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a:t>
            </a:fld>
            <a:endParaRPr lang="en-US"/>
          </a:p>
        </p:txBody>
      </p:sp>
    </p:spTree>
    <p:extLst>
      <p:ext uri="{BB962C8B-B14F-4D97-AF65-F5344CB8AC3E}">
        <p14:creationId xmlns:p14="http://schemas.microsoft.com/office/powerpoint/2010/main" val="150608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Just as the rest of the community was affected, so too was the library’s staff—with I believe 147 staff members flooded.  Someone will correct me if I am wrong.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Of our 14 locations, all but the flooded Greenwell Springs Road Regional Branch Library returned to their normal 7 day weekly schedule as soon as enough staff could return to man the desk at each location. </a:t>
            </a:r>
          </a:p>
          <a:p>
            <a:r>
              <a:rPr lang="en-US" sz="1200" u="sng" kern="1200" dirty="0" smtClean="0">
                <a:solidFill>
                  <a:schemeClr val="tx1"/>
                </a:solidFill>
                <a:effectLst/>
                <a:latin typeface="+mn-lt"/>
                <a:ea typeface="+mn-ea"/>
                <a:cs typeface="+mn-cs"/>
                <a:hlinkClick r:id="rId3"/>
              </a:rPr>
              <a:t>https://www.ebrpl.com/Source/Source201609.pdf</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library facilities served as:</a:t>
            </a:r>
          </a:p>
          <a:p>
            <a:pPr lvl="0"/>
            <a:r>
              <a:rPr lang="en-US" sz="1200" kern="1200" dirty="0" smtClean="0">
                <a:solidFill>
                  <a:schemeClr val="tx1"/>
                </a:solidFill>
                <a:effectLst/>
                <a:latin typeface="+mn-lt"/>
                <a:ea typeface="+mn-ea"/>
                <a:cs typeface="+mn-cs"/>
              </a:rPr>
              <a:t>Place of respite</a:t>
            </a:r>
          </a:p>
          <a:p>
            <a:pPr lvl="0"/>
            <a:r>
              <a:rPr lang="en-US" sz="1200" kern="1200" dirty="0" smtClean="0">
                <a:solidFill>
                  <a:schemeClr val="tx1"/>
                </a:solidFill>
                <a:effectLst/>
                <a:latin typeface="+mn-lt"/>
                <a:ea typeface="+mn-ea"/>
                <a:cs typeface="+mn-cs"/>
              </a:rPr>
              <a:t>Place to connect with family and work via email or in person</a:t>
            </a:r>
          </a:p>
          <a:p>
            <a:pPr lvl="0"/>
            <a:r>
              <a:rPr lang="en-US" sz="1200" kern="1200" dirty="0" smtClean="0">
                <a:solidFill>
                  <a:schemeClr val="tx1"/>
                </a:solidFill>
                <a:effectLst/>
                <a:latin typeface="+mn-lt"/>
                <a:ea typeface="+mn-ea"/>
                <a:cs typeface="+mn-cs"/>
              </a:rPr>
              <a:t>Place for children and teens to attend impromptu programs to try to put normalcy back into their lives, especially since schools were cancelled for several weeks... and then return to the usual robust schedule of fall programming as soon as possible</a:t>
            </a:r>
          </a:p>
          <a:p>
            <a:pPr lvl="0"/>
            <a:r>
              <a:rPr lang="en-US" sz="1200" kern="1200" dirty="0" smtClean="0">
                <a:solidFill>
                  <a:schemeClr val="tx1"/>
                </a:solidFill>
                <a:effectLst/>
                <a:latin typeface="+mn-lt"/>
                <a:ea typeface="+mn-ea"/>
                <a:cs typeface="+mn-cs"/>
              </a:rPr>
              <a:t>Place to attend public meetings on Flood recovery, remediation, construction, town meetings, legal help for homeowners with title problems,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Place for “Operation Photo Recovery” wherein flood victims brought treasures to be repaired</a:t>
            </a:r>
          </a:p>
          <a:p>
            <a:pPr lvl="0"/>
            <a:r>
              <a:rPr lang="en-US" sz="1200" kern="1200" dirty="0" smtClean="0">
                <a:solidFill>
                  <a:schemeClr val="tx1"/>
                </a:solidFill>
                <a:effectLst/>
                <a:latin typeface="+mn-lt"/>
                <a:ea typeface="+mn-ea"/>
                <a:cs typeface="+mn-cs"/>
              </a:rPr>
              <a:t>Place to attend “Listening Sessions” with trained volunteers by the Interfaith Federation</a:t>
            </a:r>
          </a:p>
          <a:p>
            <a:pPr lvl="0"/>
            <a:r>
              <a:rPr lang="en-US" sz="1200" kern="1200" dirty="0" smtClean="0">
                <a:solidFill>
                  <a:schemeClr val="tx1"/>
                </a:solidFill>
                <a:effectLst/>
                <a:latin typeface="+mn-lt"/>
                <a:ea typeface="+mn-ea"/>
                <a:cs typeface="+mn-cs"/>
              </a:rPr>
              <a:t>Place to meet social workers who were “on site” to listen</a:t>
            </a:r>
          </a:p>
          <a:p>
            <a:pPr lvl="0"/>
            <a:r>
              <a:rPr lang="en-US" sz="1200" kern="1200" dirty="0" smtClean="0">
                <a:solidFill>
                  <a:schemeClr val="tx1"/>
                </a:solidFill>
                <a:effectLst/>
                <a:latin typeface="+mn-lt"/>
                <a:ea typeface="+mn-ea"/>
                <a:cs typeface="+mn-cs"/>
              </a:rPr>
              <a:t>Place to attend meditative programs, adult coloring programs, crochet and other hand work,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Place to see exhibits that might offer a helpful release</a:t>
            </a:r>
          </a:p>
          <a:p>
            <a:pPr lvl="0"/>
            <a:r>
              <a:rPr lang="en-US" sz="1200" kern="1200" dirty="0" smtClean="0">
                <a:solidFill>
                  <a:schemeClr val="tx1"/>
                </a:solidFill>
                <a:effectLst/>
                <a:latin typeface="+mn-lt"/>
                <a:ea typeface="+mn-ea"/>
                <a:cs typeface="+mn-cs"/>
              </a:rPr>
              <a:t>Place to train SBA and FEMA and other volunteers</a:t>
            </a:r>
          </a:p>
          <a:p>
            <a:pPr lvl="0"/>
            <a:r>
              <a:rPr lang="en-US" sz="1200" kern="1200" dirty="0" smtClean="0">
                <a:solidFill>
                  <a:schemeClr val="tx1"/>
                </a:solidFill>
                <a:effectLst/>
                <a:latin typeface="+mn-lt"/>
                <a:ea typeface="+mn-ea"/>
                <a:cs typeface="+mn-cs"/>
              </a:rPr>
              <a:t>Place for SBA or FEMA staff to hold appointments for flood victims</a:t>
            </a:r>
          </a:p>
          <a:p>
            <a:pPr lvl="0"/>
            <a:r>
              <a:rPr lang="en-US" sz="1200" kern="1200" dirty="0" smtClean="0">
                <a:solidFill>
                  <a:schemeClr val="tx1"/>
                </a:solidFill>
                <a:effectLst/>
                <a:latin typeface="+mn-lt"/>
                <a:ea typeface="+mn-ea"/>
                <a:cs typeface="+mn-cs"/>
              </a:rPr>
              <a:t>Place for the LSU Flood Study on Resilience and Recovery to announce progress and to interview or survey participants</a:t>
            </a:r>
          </a:p>
          <a:p>
            <a:pPr lvl="0"/>
            <a:r>
              <a:rPr lang="en-US" sz="1200" kern="1200" dirty="0" smtClean="0">
                <a:solidFill>
                  <a:schemeClr val="tx1"/>
                </a:solidFill>
                <a:effectLst/>
                <a:latin typeface="+mn-lt"/>
                <a:ea typeface="+mn-ea"/>
                <a:cs typeface="+mn-cs"/>
              </a:rPr>
              <a:t>Place for the Southeast University pop-up oral history for flood victims</a:t>
            </a:r>
          </a:p>
          <a:p>
            <a:pPr lvl="0"/>
            <a:r>
              <a:rPr lang="en-US" sz="1200" kern="1200" dirty="0" smtClean="0">
                <a:solidFill>
                  <a:schemeClr val="tx1"/>
                </a:solidFill>
                <a:effectLst/>
                <a:latin typeface="+mn-lt"/>
                <a:ea typeface="+mn-ea"/>
                <a:cs typeface="+mn-cs"/>
              </a:rPr>
              <a:t>Place for community info distribution such as brochures, booklets, announcements,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Bookmobile / Outreach Service staff</a:t>
            </a:r>
          </a:p>
          <a:p>
            <a:pPr lvl="0"/>
            <a:r>
              <a:rPr lang="en-US" sz="1200" kern="1200" dirty="0" smtClean="0">
                <a:solidFill>
                  <a:schemeClr val="tx1"/>
                </a:solidFill>
                <a:effectLst/>
                <a:latin typeface="+mn-lt"/>
                <a:ea typeface="+mn-ea"/>
                <a:cs typeface="+mn-cs"/>
              </a:rPr>
              <a:t>Went to shelters </a:t>
            </a:r>
          </a:p>
          <a:p>
            <a:pPr lvl="0"/>
            <a:r>
              <a:rPr lang="en-US" sz="1200" kern="1200" dirty="0" smtClean="0">
                <a:solidFill>
                  <a:schemeClr val="tx1"/>
                </a:solidFill>
                <a:effectLst/>
                <a:latin typeface="+mn-lt"/>
                <a:ea typeface="+mn-ea"/>
                <a:cs typeface="+mn-cs"/>
              </a:rPr>
              <a:t>Made regular trips to our flooded Greenwell Springs Road Regional Branch Library’s parking lot, first to hand out supplies...</a:t>
            </a:r>
          </a:p>
          <a:p>
            <a:pPr lvl="0"/>
            <a:r>
              <a:rPr lang="en-US" sz="1200" kern="1200" dirty="0" smtClean="0">
                <a:solidFill>
                  <a:schemeClr val="tx1"/>
                </a:solidFill>
                <a:effectLst/>
                <a:latin typeface="+mn-lt"/>
                <a:ea typeface="+mn-ea"/>
                <a:cs typeface="+mn-cs"/>
              </a:rPr>
              <a:t>then to provide library materials and free computer/internet use.  </a:t>
            </a:r>
          </a:p>
          <a:p>
            <a:pPr lvl="0"/>
            <a:r>
              <a:rPr lang="en-US" sz="1200" kern="1200" dirty="0" smtClean="0">
                <a:solidFill>
                  <a:schemeClr val="tx1"/>
                </a:solidFill>
                <a:effectLst/>
                <a:latin typeface="+mn-lt"/>
                <a:ea typeface="+mn-ea"/>
                <a:cs typeface="+mn-cs"/>
              </a:rPr>
              <a:t>Catholic Charities also set up shop there. </a:t>
            </a:r>
          </a:p>
          <a:p>
            <a:pPr lvl="0"/>
            <a:r>
              <a:rPr lang="en-US" sz="1200" kern="1200" dirty="0" smtClean="0">
                <a:solidFill>
                  <a:schemeClr val="tx1"/>
                </a:solidFill>
                <a:effectLst/>
                <a:latin typeface="+mn-lt"/>
                <a:ea typeface="+mn-ea"/>
                <a:cs typeface="+mn-cs"/>
              </a:rPr>
              <a:t>FEMA reps were with them and assisted with forms. They even brought printers...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staff:</a:t>
            </a:r>
          </a:p>
          <a:p>
            <a:pPr lvl="0"/>
            <a:r>
              <a:rPr lang="en-US" sz="1200" kern="1200" dirty="0" smtClean="0">
                <a:solidFill>
                  <a:schemeClr val="tx1"/>
                </a:solidFill>
                <a:effectLst/>
                <a:latin typeface="+mn-lt"/>
                <a:ea typeface="+mn-ea"/>
                <a:cs typeface="+mn-cs"/>
              </a:rPr>
              <a:t>Checked out all facilities and repaired as needed to expedite re-opening </a:t>
            </a:r>
          </a:p>
          <a:p>
            <a:pPr lvl="0"/>
            <a:r>
              <a:rPr lang="en-US" sz="1200" kern="1200" dirty="0" smtClean="0">
                <a:solidFill>
                  <a:schemeClr val="tx1"/>
                </a:solidFill>
                <a:effectLst/>
                <a:latin typeface="+mn-lt"/>
                <a:ea typeface="+mn-ea"/>
                <a:cs typeface="+mn-cs"/>
              </a:rPr>
              <a:t>Remediated and renovated the flooded GSR branch to have it open by March 2017</a:t>
            </a:r>
          </a:p>
          <a:p>
            <a:pPr lvl="0"/>
            <a:r>
              <a:rPr lang="en-US" sz="1200" kern="1200" dirty="0" smtClean="0">
                <a:solidFill>
                  <a:schemeClr val="tx1"/>
                </a:solidFill>
                <a:effectLst/>
                <a:latin typeface="+mn-lt"/>
                <a:ea typeface="+mn-ea"/>
                <a:cs typeface="+mn-cs"/>
              </a:rPr>
              <a:t>Gathered and shared info related to remediation, shelters, sandbag locations, weather info, flood resources, non-profit and government assistance,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social media to send out helpful information at all hours of the day and night (even tweeting from the boat!)</a:t>
            </a:r>
          </a:p>
          <a:p>
            <a:pPr lvl="0"/>
            <a:r>
              <a:rPr lang="en-US" sz="1200" kern="1200" dirty="0" smtClean="0">
                <a:solidFill>
                  <a:schemeClr val="tx1"/>
                </a:solidFill>
                <a:effectLst/>
                <a:latin typeface="+mn-lt"/>
                <a:ea typeface="+mn-ea"/>
                <a:cs typeface="+mn-cs"/>
              </a:rPr>
              <a:t>Attended meetings to gather useful information</a:t>
            </a:r>
          </a:p>
          <a:p>
            <a:pPr lvl="0"/>
            <a:r>
              <a:rPr lang="en-US" sz="1200" kern="1200" dirty="0" smtClean="0">
                <a:solidFill>
                  <a:schemeClr val="tx1"/>
                </a:solidFill>
                <a:effectLst/>
                <a:latin typeface="+mn-lt"/>
                <a:ea typeface="+mn-ea"/>
                <a:cs typeface="+mn-cs"/>
              </a:rPr>
              <a:t>Gathered and shared rebuilding and other consumer info</a:t>
            </a:r>
          </a:p>
          <a:p>
            <a:pPr lvl="0"/>
            <a:r>
              <a:rPr lang="en-US" sz="1200" kern="1200" dirty="0" smtClean="0">
                <a:solidFill>
                  <a:schemeClr val="tx1"/>
                </a:solidFill>
                <a:effectLst/>
                <a:latin typeface="+mn-lt"/>
                <a:ea typeface="+mn-ea"/>
                <a:cs typeface="+mn-cs"/>
              </a:rPr>
              <a:t>Assisted patrons with computers and the myriad electronic forms etc.</a:t>
            </a:r>
          </a:p>
          <a:p>
            <a:pPr lvl="0"/>
            <a:r>
              <a:rPr lang="en-US" sz="1200" kern="1200" dirty="0" smtClean="0">
                <a:solidFill>
                  <a:schemeClr val="tx1"/>
                </a:solidFill>
                <a:effectLst/>
                <a:latin typeface="+mn-lt"/>
                <a:ea typeface="+mn-ea"/>
                <a:cs typeface="+mn-cs"/>
              </a:rPr>
              <a:t>Shared useful materials to help children deal with disaster stress, fear of rain, etc.</a:t>
            </a:r>
          </a:p>
          <a:p>
            <a:pPr lvl="0"/>
            <a:r>
              <a:rPr lang="en-US" sz="1200" kern="1200" dirty="0" smtClean="0">
                <a:solidFill>
                  <a:schemeClr val="tx1"/>
                </a:solidFill>
                <a:effectLst/>
                <a:latin typeface="+mn-lt"/>
                <a:ea typeface="+mn-ea"/>
                <a:cs typeface="+mn-cs"/>
              </a:rPr>
              <a:t>Answered preservation questions</a:t>
            </a:r>
          </a:p>
          <a:p>
            <a:pPr lvl="0"/>
            <a:r>
              <a:rPr lang="en-US" sz="1200" kern="1200" dirty="0" smtClean="0">
                <a:solidFill>
                  <a:schemeClr val="tx1"/>
                </a:solidFill>
                <a:effectLst/>
                <a:latin typeface="+mn-lt"/>
                <a:ea typeface="+mn-ea"/>
                <a:cs typeface="+mn-cs"/>
              </a:rPr>
              <a:t>Held scanning sessions</a:t>
            </a:r>
          </a:p>
          <a:p>
            <a:pPr lvl="0"/>
            <a:r>
              <a:rPr lang="en-US" sz="1200" i="1" kern="1200" dirty="0" smtClean="0">
                <a:solidFill>
                  <a:schemeClr val="tx1"/>
                </a:solidFill>
                <a:effectLst/>
                <a:latin typeface="+mn-lt"/>
                <a:ea typeface="+mn-ea"/>
                <a:cs typeface="+mn-cs"/>
              </a:rPr>
              <a:t>Listened to patrons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Worked with patrons who lacked ID but who needed new cards</a:t>
            </a:r>
          </a:p>
          <a:p>
            <a:pPr lvl="0"/>
            <a:r>
              <a:rPr lang="en-US" sz="1200" i="1" kern="1200" dirty="0" smtClean="0">
                <a:solidFill>
                  <a:schemeClr val="tx1"/>
                </a:solidFill>
                <a:effectLst/>
                <a:latin typeface="+mn-lt"/>
                <a:ea typeface="+mn-ea"/>
                <a:cs typeface="+mn-cs"/>
              </a:rPr>
              <a:t>Listened to patrons ...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Worked with patrons distraught over lost materials  </a:t>
            </a:r>
          </a:p>
          <a:p>
            <a:pPr lvl="0"/>
            <a:r>
              <a:rPr lang="en-US" sz="1200" i="1" kern="1200" dirty="0" smtClean="0">
                <a:solidFill>
                  <a:schemeClr val="tx1"/>
                </a:solidFill>
                <a:effectLst/>
                <a:latin typeface="+mn-lt"/>
                <a:ea typeface="+mn-ea"/>
                <a:cs typeface="+mn-cs"/>
              </a:rPr>
              <a:t>Listened to patrons ... can’t stress this enough!</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Opened their homes to each other</a:t>
            </a:r>
          </a:p>
          <a:p>
            <a:pPr lvl="0"/>
            <a:r>
              <a:rPr lang="en-US" sz="1200" kern="1200" dirty="0" smtClean="0">
                <a:solidFill>
                  <a:schemeClr val="tx1"/>
                </a:solidFill>
                <a:effectLst/>
                <a:latin typeface="+mn-lt"/>
                <a:ea typeface="+mn-ea"/>
                <a:cs typeface="+mn-cs"/>
              </a:rPr>
              <a:t>Helped each other as well as the community by washing clothes, cooking meals, lending or donating household goods, giving rides</a:t>
            </a:r>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21</a:t>
            </a:fld>
            <a:endParaRPr lang="en-US"/>
          </a:p>
        </p:txBody>
      </p:sp>
    </p:spTree>
    <p:extLst>
      <p:ext uri="{BB962C8B-B14F-4D97-AF65-F5344CB8AC3E}">
        <p14:creationId xmlns:p14="http://schemas.microsoft.com/office/powerpoint/2010/main" val="1767527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Give a speech</a:t>
            </a:r>
          </a:p>
          <a:p>
            <a:pPr>
              <a:lnSpc>
                <a:spcPct val="150000"/>
              </a:lnSpc>
            </a:pPr>
            <a:r>
              <a:rPr lang="en-US" dirty="0" smtClean="0"/>
              <a:t>A lot of people hate public speaking. </a:t>
            </a:r>
          </a:p>
          <a:p>
            <a:pPr>
              <a:lnSpc>
                <a:spcPct val="150000"/>
              </a:lnSpc>
            </a:pPr>
            <a:r>
              <a:rPr lang="en-US" dirty="0" smtClean="0"/>
              <a:t>However, there are many organizations looking for qualified, subject-matter experts who can present to their groups.</a:t>
            </a:r>
          </a:p>
          <a:p>
            <a:pPr>
              <a:lnSpc>
                <a:spcPct val="150000"/>
              </a:lnSpc>
            </a:pPr>
            <a:r>
              <a:rPr lang="en-US" b="1" dirty="0" smtClean="0">
                <a:solidFill>
                  <a:srgbClr val="FF0000"/>
                </a:solidFill>
              </a:rPr>
              <a:t>Take a deep breath and volunteer. </a:t>
            </a:r>
          </a:p>
          <a:p>
            <a:pPr>
              <a:lnSpc>
                <a:spcPct val="150000"/>
              </a:lnSpc>
            </a:pPr>
            <a:r>
              <a:rPr lang="en-US" dirty="0" smtClean="0"/>
              <a:t>You don’t have to be a pro as long as the information you share is helpful to the audience. And the upside — the more you do it the easier it gets. </a:t>
            </a:r>
          </a:p>
          <a:p>
            <a:pPr>
              <a:lnSpc>
                <a:spcPct val="150000"/>
              </a:lnSpc>
            </a:pPr>
            <a:r>
              <a:rPr lang="en-US" dirty="0" smtClean="0"/>
              <a:t>Plus, it positions you as a credible authority in your field.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23</a:t>
            </a:fld>
            <a:endParaRPr lang="en-US"/>
          </a:p>
        </p:txBody>
      </p:sp>
    </p:spTree>
    <p:extLst>
      <p:ext uri="{BB962C8B-B14F-4D97-AF65-F5344CB8AC3E}">
        <p14:creationId xmlns:p14="http://schemas.microsoft.com/office/powerpoint/2010/main" val="1829304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Conventional advertising mediums such as TV, radio and newspaper ads can be extremely costly and hard to measure effectiveness, but online advertising is cheaper and more targeted. Popular options are </a:t>
            </a:r>
            <a:r>
              <a:rPr lang="en-US" dirty="0" smtClean="0">
                <a:solidFill>
                  <a:srgbClr val="FF0000"/>
                </a:solidFill>
              </a:rPr>
              <a:t>Google Pay Per Click ads</a:t>
            </a:r>
            <a:r>
              <a:rPr lang="en-US" dirty="0" smtClean="0"/>
              <a:t> and </a:t>
            </a:r>
            <a:r>
              <a:rPr lang="en-US" dirty="0" smtClean="0">
                <a:solidFill>
                  <a:srgbClr val="FF0000"/>
                </a:solidFill>
              </a:rPr>
              <a:t>Facebook ads</a:t>
            </a:r>
            <a:r>
              <a:rPr lang="en-US" dirty="0" smtClean="0"/>
              <a:t>. Also, don’t forget free online directories like </a:t>
            </a:r>
            <a:r>
              <a:rPr lang="en-US" dirty="0" smtClean="0">
                <a:solidFill>
                  <a:srgbClr val="FF0000"/>
                </a:solidFill>
              </a:rPr>
              <a:t>Google Business</a:t>
            </a:r>
            <a:r>
              <a:rPr lang="en-US" dirty="0" smtClean="0"/>
              <a:t> for Google Maps and </a:t>
            </a:r>
            <a:r>
              <a:rPr lang="en-US" dirty="0" smtClean="0">
                <a:solidFill>
                  <a:srgbClr val="FF0000"/>
                </a:solidFill>
              </a:rPr>
              <a:t>Yelp</a:t>
            </a:r>
            <a:r>
              <a:rPr lang="en-US" dirty="0" smtClean="0"/>
              <a:t>.  Libraries can also</a:t>
            </a:r>
            <a:r>
              <a:rPr lang="en-US" baseline="0" dirty="0" smtClean="0"/>
              <a:t> receive google ads for FREE!!  </a:t>
            </a:r>
            <a:endParaRPr lang="en-US" dirty="0" smtClean="0"/>
          </a:p>
          <a:p>
            <a:r>
              <a:rPr lang="en-US" dirty="0" smtClean="0"/>
              <a:t>You also can promote your latest resources, book recommendations, hours of operation and services through these free or cost effective methods:</a:t>
            </a:r>
          </a:p>
          <a:p>
            <a:r>
              <a:rPr lang="en-US" dirty="0" smtClean="0"/>
              <a:t>A </a:t>
            </a:r>
            <a:r>
              <a:rPr lang="en-US" b="1" dirty="0" smtClean="0">
                <a:solidFill>
                  <a:srgbClr val="FF0000"/>
                </a:solidFill>
              </a:rPr>
              <a:t>telephone message </a:t>
            </a:r>
            <a:r>
              <a:rPr lang="en-US" dirty="0" smtClean="0"/>
              <a:t>that plays your promotions while patrons are on hold.</a:t>
            </a:r>
          </a:p>
          <a:p>
            <a:r>
              <a:rPr lang="en-US" dirty="0" smtClean="0"/>
              <a:t>Window </a:t>
            </a:r>
            <a:r>
              <a:rPr lang="en-US" b="1" dirty="0" smtClean="0">
                <a:solidFill>
                  <a:srgbClr val="FF0000"/>
                </a:solidFill>
              </a:rPr>
              <a:t>decals</a:t>
            </a:r>
            <a:r>
              <a:rPr lang="en-US" dirty="0" smtClean="0"/>
              <a:t> advertising your route or hours of operations.</a:t>
            </a:r>
          </a:p>
          <a:p>
            <a:r>
              <a:rPr lang="en-US" dirty="0" smtClean="0"/>
              <a:t>Car magnets and bumper stickers displaying your logo while you drive around town.</a:t>
            </a:r>
          </a:p>
          <a:p>
            <a:r>
              <a:rPr lang="en-US" dirty="0" smtClean="0"/>
              <a:t>Advertising on email signatures or letterheads.</a:t>
            </a:r>
          </a:p>
          <a:p>
            <a:r>
              <a:rPr lang="en-US" dirty="0" smtClean="0"/>
              <a:t>Sending special holiday messages, and surprise rewards to your mailing list.</a:t>
            </a:r>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24</a:t>
            </a:fld>
            <a:endParaRPr lang="en-US"/>
          </a:p>
        </p:txBody>
      </p:sp>
    </p:spTree>
    <p:extLst>
      <p:ext uri="{BB962C8B-B14F-4D97-AF65-F5344CB8AC3E}">
        <p14:creationId xmlns:p14="http://schemas.microsoft.com/office/powerpoint/2010/main" val="233500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Milk the Media</a:t>
            </a:r>
          </a:p>
          <a:p>
            <a:endParaRPr lang="en-US" dirty="0" smtClean="0"/>
          </a:p>
          <a:p>
            <a:r>
              <a:rPr lang="en-US" dirty="0" smtClean="0"/>
              <a:t>Getting your bookmobile featured by the media is free marketing. </a:t>
            </a:r>
          </a:p>
          <a:p>
            <a:r>
              <a:rPr lang="en-US" dirty="0" smtClean="0"/>
              <a:t>To capture the attention of the media, </a:t>
            </a:r>
            <a:r>
              <a:rPr lang="en-US" b="1" dirty="0" smtClean="0">
                <a:solidFill>
                  <a:srgbClr val="FF0000"/>
                </a:solidFill>
              </a:rPr>
              <a:t>BE BRAVE</a:t>
            </a:r>
            <a:r>
              <a:rPr lang="en-US" dirty="0" smtClean="0"/>
              <a:t>.  </a:t>
            </a:r>
          </a:p>
          <a:p>
            <a:r>
              <a:rPr lang="en-US" dirty="0" smtClean="0"/>
              <a:t>Try some of these ideas--and invite the media to come and cover it.</a:t>
            </a:r>
          </a:p>
          <a:p>
            <a:endParaRPr lang="en-US" dirty="0" smtClean="0"/>
          </a:p>
          <a:p>
            <a:r>
              <a:rPr lang="en-US" b="1" dirty="0" smtClean="0">
                <a:solidFill>
                  <a:srgbClr val="FF0000"/>
                </a:solidFill>
              </a:rPr>
              <a:t>Create a publicity stunt</a:t>
            </a:r>
            <a:r>
              <a:rPr lang="en-US" dirty="0" smtClean="0">
                <a:solidFill>
                  <a:srgbClr val="FF0000"/>
                </a:solidFill>
              </a:rPr>
              <a:t>.</a:t>
            </a:r>
            <a:r>
              <a:rPr lang="en-US" dirty="0" smtClean="0"/>
              <a:t> We had a flash mob, bronco bull riding event; ALS challenge, etc. </a:t>
            </a:r>
          </a:p>
          <a:p>
            <a:endParaRPr lang="en-US" dirty="0" smtClean="0"/>
          </a:p>
          <a:p>
            <a:r>
              <a:rPr lang="en-US" dirty="0" smtClean="0"/>
              <a:t>Do something for the community, and </a:t>
            </a:r>
            <a:r>
              <a:rPr lang="en-US" b="1" dirty="0" smtClean="0">
                <a:solidFill>
                  <a:srgbClr val="FF0000"/>
                </a:solidFill>
              </a:rPr>
              <a:t>actually accept credit </a:t>
            </a:r>
            <a:r>
              <a:rPr lang="en-US" dirty="0" smtClean="0"/>
              <a:t>by sending out a press release or kit prior to the event. For example, our bookmobile has partnered with cosmetology schools to offer free haircuts to the homeless, and low income students/parents for school. </a:t>
            </a:r>
          </a:p>
          <a:p>
            <a:r>
              <a:rPr lang="en-US" dirty="0" smtClean="0">
                <a:solidFill>
                  <a:srgbClr val="FF0000"/>
                </a:solidFill>
              </a:rPr>
              <a:t>Sponsor an event</a:t>
            </a:r>
            <a:r>
              <a:rPr lang="en-US" dirty="0" smtClean="0"/>
              <a:t> by donating your bookmobile, library services, or resources, as giveaways or prizes….and you can even host a contest.</a:t>
            </a:r>
          </a:p>
          <a:p>
            <a:r>
              <a:rPr lang="en-US" b="1" dirty="0" smtClean="0">
                <a:solidFill>
                  <a:srgbClr val="FF0000"/>
                </a:solidFill>
              </a:rPr>
              <a:t>Nominate yourself for a business contest or award</a:t>
            </a:r>
            <a:r>
              <a:rPr lang="en-US" dirty="0" smtClean="0"/>
              <a:t>. If you win, even better!</a:t>
            </a:r>
          </a:p>
          <a:p>
            <a:r>
              <a:rPr lang="en-US" dirty="0" smtClean="0"/>
              <a:t>You can also seek opportunities to be interviewed for print, radio and TV. To look for opportunities to contribute your expertise, sign up to an email list like </a:t>
            </a:r>
            <a:r>
              <a:rPr lang="en-US" b="1" dirty="0" smtClean="0">
                <a:solidFill>
                  <a:srgbClr val="FF0000"/>
                </a:solidFill>
              </a:rPr>
              <a:t>Help A Reporter Out.</a:t>
            </a:r>
          </a:p>
          <a:p>
            <a:r>
              <a:rPr lang="en-US" b="1" dirty="0" smtClean="0"/>
              <a:t>Related Book: </a:t>
            </a:r>
            <a:r>
              <a:rPr lang="en-US" b="1" i="1" dirty="0" smtClean="0">
                <a:hlinkClick r:id="rId3"/>
              </a:rPr>
              <a:t>Market Like You Mean It </a:t>
            </a:r>
            <a:r>
              <a:rPr lang="en-US" b="1" dirty="0" smtClean="0">
                <a:hlinkClick r:id="rId3"/>
              </a:rPr>
              <a:t>by Al </a:t>
            </a:r>
            <a:r>
              <a:rPr lang="en-US" b="1" dirty="0" err="1" smtClean="0">
                <a:hlinkClick r:id="rId3"/>
              </a:rPr>
              <a:t>Lautenslager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25</a:t>
            </a:fld>
            <a:endParaRPr lang="en-US"/>
          </a:p>
        </p:txBody>
      </p:sp>
    </p:spTree>
    <p:extLst>
      <p:ext uri="{BB962C8B-B14F-4D97-AF65-F5344CB8AC3E}">
        <p14:creationId xmlns:p14="http://schemas.microsoft.com/office/powerpoint/2010/main" val="408538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Pew Research Center Report of Social Media Usage: 2005-2015, nearly two-thirds of American adults use social media. </a:t>
            </a:r>
          </a:p>
          <a:p>
            <a:r>
              <a:rPr lang="en-US" dirty="0" smtClean="0"/>
              <a:t>Popular social media channels include </a:t>
            </a:r>
            <a:r>
              <a:rPr lang="en-US" b="1" dirty="0" smtClean="0">
                <a:solidFill>
                  <a:srgbClr val="FF0000"/>
                </a:solidFill>
              </a:rPr>
              <a:t>Facebook, Twitter, Instagram, Pinterest</a:t>
            </a:r>
            <a:r>
              <a:rPr lang="en-US" dirty="0" smtClean="0"/>
              <a:t>, and </a:t>
            </a:r>
            <a:r>
              <a:rPr lang="en-US" b="1" dirty="0" smtClean="0">
                <a:solidFill>
                  <a:srgbClr val="FF0000"/>
                </a:solidFill>
              </a:rPr>
              <a:t>Snapchat</a:t>
            </a:r>
            <a:r>
              <a:rPr lang="en-US" dirty="0" smtClean="0"/>
              <a:t>. Each of these social media platforms are unique in its own right and require unique ways of engagement. </a:t>
            </a:r>
          </a:p>
          <a:p>
            <a:r>
              <a:rPr lang="en-US" dirty="0" smtClean="0"/>
              <a:t>Rather than try to master it all at once, choose a few you like and try to master those first.  Your content matters! </a:t>
            </a:r>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26</a:t>
            </a:fld>
            <a:endParaRPr lang="en-US"/>
          </a:p>
        </p:txBody>
      </p:sp>
    </p:spTree>
    <p:extLst>
      <p:ext uri="{BB962C8B-B14F-4D97-AF65-F5344CB8AC3E}">
        <p14:creationId xmlns:p14="http://schemas.microsoft.com/office/powerpoint/2010/main" val="2943889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two</a:t>
            </a:r>
            <a:r>
              <a:rPr lang="en-US" baseline="0" dirty="0" smtClean="0"/>
              <a:t> in-house, most expensive, but most easily identifiable methods for advertising, where WE control the message, </a:t>
            </a:r>
            <a:r>
              <a:rPr lang="en-US" baseline="0" dirty="0" err="1" smtClean="0"/>
              <a:t>everytime</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27</a:t>
            </a:fld>
            <a:endParaRPr lang="en-US"/>
          </a:p>
        </p:txBody>
      </p:sp>
    </p:spTree>
    <p:extLst>
      <p:ext uri="{BB962C8B-B14F-4D97-AF65-F5344CB8AC3E}">
        <p14:creationId xmlns:p14="http://schemas.microsoft.com/office/powerpoint/2010/main" val="1898415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29</a:t>
            </a:fld>
            <a:endParaRPr lang="en-US"/>
          </a:p>
        </p:txBody>
      </p:sp>
    </p:spTree>
    <p:extLst>
      <p:ext uri="{BB962C8B-B14F-4D97-AF65-F5344CB8AC3E}">
        <p14:creationId xmlns:p14="http://schemas.microsoft.com/office/powerpoint/2010/main" val="1222879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THE FREEBIE </a:t>
            </a:r>
          </a:p>
          <a:p>
            <a:endParaRPr lang="en-US" b="1" dirty="0" smtClean="0"/>
          </a:p>
          <a:p>
            <a:r>
              <a:rPr lang="en-US" dirty="0" smtClean="0"/>
              <a:t>Everyone loves free gifts! Give away desirable or fun items to gain goodwill, build brand awareness and connect with potential customers. </a:t>
            </a:r>
          </a:p>
          <a:p>
            <a:endParaRPr lang="en-US" sz="1400" b="1" dirty="0" smtClean="0">
              <a:solidFill>
                <a:srgbClr val="FF0000"/>
              </a:solidFill>
            </a:endParaRPr>
          </a:p>
          <a:p>
            <a:r>
              <a:rPr lang="en-US" sz="3600" b="1" dirty="0" smtClean="0">
                <a:solidFill>
                  <a:srgbClr val="FF0000"/>
                </a:solidFill>
              </a:rPr>
              <a:t>They don’t need to be expensive. </a:t>
            </a:r>
          </a:p>
          <a:p>
            <a:endParaRPr lang="en-US" dirty="0" smtClean="0"/>
          </a:p>
          <a:p>
            <a:r>
              <a:rPr lang="en-US" dirty="0" smtClean="0"/>
              <a:t>Promote your bookmobile through social media—have meet n greets or pop up visits.  Where’s Waldo??  Where on earth is Carmen </a:t>
            </a:r>
            <a:r>
              <a:rPr lang="en-US" dirty="0" err="1" smtClean="0"/>
              <a:t>Sandigo</a:t>
            </a:r>
            <a:r>
              <a:rPr lang="en-US" dirty="0" smtClean="0"/>
              <a:t>, scavenger hunt!   </a:t>
            </a:r>
          </a:p>
          <a:p>
            <a:endParaRPr lang="en-US" dirty="0" smtClean="0"/>
          </a:p>
          <a:p>
            <a:r>
              <a:rPr lang="en-US" dirty="0" smtClean="0"/>
              <a:t>Incentives with your advertising on it such as pencils, balloons, bookmarks, </a:t>
            </a:r>
            <a:r>
              <a:rPr lang="en-US" dirty="0" err="1" smtClean="0"/>
              <a:t>popsockets</a:t>
            </a:r>
            <a:r>
              <a:rPr lang="en-US" dirty="0" smtClean="0"/>
              <a:t>, key chains, fridge magnets, cups, pens and notepads are always winners! </a:t>
            </a:r>
          </a:p>
          <a:p>
            <a:endParaRPr lang="en-US" dirty="0" smtClean="0"/>
          </a:p>
          <a:p>
            <a:r>
              <a:rPr lang="en-US" dirty="0" smtClean="0"/>
              <a:t>Audio Visual or viral marketing is where its at—people love dorky videos!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30</a:t>
            </a:fld>
            <a:endParaRPr lang="en-US"/>
          </a:p>
        </p:txBody>
      </p:sp>
    </p:spTree>
    <p:extLst>
      <p:ext uri="{BB962C8B-B14F-4D97-AF65-F5344CB8AC3E}">
        <p14:creationId xmlns:p14="http://schemas.microsoft.com/office/powerpoint/2010/main" val="973777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Experience Economy</a:t>
            </a:r>
          </a:p>
          <a:p>
            <a:r>
              <a:rPr lang="en-US" dirty="0" smtClean="0"/>
              <a:t>James Gilmore- customers don’t want</a:t>
            </a:r>
          </a:p>
          <a:p>
            <a:r>
              <a:rPr lang="en-US" dirty="0" smtClean="0"/>
              <a:t>products or services, they want experiences.</a:t>
            </a:r>
          </a:p>
          <a:p>
            <a:endParaRPr lang="en-US" dirty="0" smtClean="0"/>
          </a:p>
          <a:p>
            <a:r>
              <a:rPr lang="en-US" dirty="0" smtClean="0"/>
              <a:t>The best organizations provide as many of</a:t>
            </a:r>
          </a:p>
          <a:p>
            <a:r>
              <a:rPr lang="en-US" dirty="0" smtClean="0"/>
              <a:t>the 4 e’s as possible</a:t>
            </a:r>
          </a:p>
          <a:p>
            <a:r>
              <a:rPr lang="en-US" dirty="0" smtClean="0"/>
              <a:t>– entertainment</a:t>
            </a:r>
          </a:p>
          <a:p>
            <a:r>
              <a:rPr lang="en-US" dirty="0" smtClean="0"/>
              <a:t>– education</a:t>
            </a:r>
          </a:p>
          <a:p>
            <a:r>
              <a:rPr lang="en-US" dirty="0" smtClean="0"/>
              <a:t>– escapism</a:t>
            </a:r>
          </a:p>
          <a:p>
            <a:r>
              <a:rPr lang="en-US" dirty="0" smtClean="0"/>
              <a:t>– esthetics</a:t>
            </a:r>
          </a:p>
          <a:p>
            <a:endParaRPr lang="en-US" dirty="0" smtClean="0"/>
          </a:p>
          <a:p>
            <a:endParaRPr lang="en-US" dirty="0" smtClean="0"/>
          </a:p>
          <a:p>
            <a:r>
              <a:rPr lang="en-US" sz="1200" dirty="0" smtClean="0"/>
              <a:t>Education and Entertainment are built-in offerings of libraries.</a:t>
            </a:r>
          </a:p>
          <a:p>
            <a:endParaRPr lang="en-US" sz="800" dirty="0" smtClean="0"/>
          </a:p>
          <a:p>
            <a:r>
              <a:rPr lang="en-US" sz="1200" dirty="0" smtClean="0"/>
              <a:t>• Libraries must work on Esthetics and Escapism, because in many cases library facilities, equipment, and spaces do not offer these benefits.</a:t>
            </a:r>
          </a:p>
          <a:p>
            <a:endParaRPr lang="en-US" sz="1200" dirty="0" smtClean="0"/>
          </a:p>
          <a:p>
            <a:r>
              <a:rPr lang="en-US" sz="1200" dirty="0" smtClean="0"/>
              <a:t>• We can improve our esthetics:</a:t>
            </a:r>
          </a:p>
          <a:p>
            <a:r>
              <a:rPr lang="en-US" sz="1200" dirty="0" smtClean="0"/>
              <a:t>– Think Trading Spaces- with $1000 you could:</a:t>
            </a:r>
          </a:p>
          <a:p>
            <a:r>
              <a:rPr lang="en-US" sz="1200" dirty="0" smtClean="0"/>
              <a:t>• Clean- upholstered furniture</a:t>
            </a:r>
          </a:p>
          <a:p>
            <a:r>
              <a:rPr lang="en-US" sz="1200" dirty="0" smtClean="0"/>
              <a:t>• Re-arrange furniture, create spaces • Improve look paint, lighting, art.</a:t>
            </a:r>
          </a:p>
          <a:p>
            <a:r>
              <a:rPr lang="en-US" sz="1200" dirty="0" smtClean="0"/>
              <a:t>• Create attractive displays</a:t>
            </a:r>
          </a:p>
          <a:p>
            <a:endParaRPr lang="en-US" sz="1200" dirty="0" smtClean="0"/>
          </a:p>
          <a:p>
            <a:r>
              <a:rPr lang="en-US" sz="1200" dirty="0" smtClean="0"/>
              <a:t>Escapism</a:t>
            </a:r>
          </a:p>
          <a:p>
            <a:r>
              <a:rPr lang="en-US" sz="1200" dirty="0" smtClean="0"/>
              <a:t>• Create an environment to linger and relax: </a:t>
            </a:r>
            <a:r>
              <a:rPr lang="en-US" sz="1200" i="1" dirty="0" smtClean="0"/>
              <a:t>(ask yourself- why do people go to B&amp;N rather than come on the bookmobile?)</a:t>
            </a:r>
          </a:p>
          <a:p>
            <a:r>
              <a:rPr lang="en-US" sz="1200" dirty="0" smtClean="0"/>
              <a:t>– Offer comfortable nooks</a:t>
            </a:r>
          </a:p>
          <a:p>
            <a:r>
              <a:rPr lang="en-US" sz="1200" dirty="0" smtClean="0"/>
              <a:t>– Offer listening and viewing stations for videos, DVDs and CDs</a:t>
            </a:r>
          </a:p>
          <a:p>
            <a:r>
              <a:rPr lang="en-US" sz="1200" dirty="0" smtClean="0"/>
              <a:t>– Have fun events around patron interests  book signings, movie screenings,</a:t>
            </a:r>
          </a:p>
          <a:p>
            <a:r>
              <a:rPr lang="en-US" sz="1200" dirty="0" smtClean="0"/>
              <a:t>– Consider allowing drinks in covered containers.</a:t>
            </a:r>
          </a:p>
          <a:p>
            <a:endParaRPr lang="en-US" sz="1200" dirty="0" smtClean="0"/>
          </a:p>
          <a:p>
            <a:endParaRPr lang="en-US" dirty="0" smtClean="0"/>
          </a:p>
          <a:p>
            <a:endParaRPr lang="en-US" dirty="0" smtClean="0"/>
          </a:p>
          <a:p>
            <a:r>
              <a:rPr lang="en-US" dirty="0" smtClean="0"/>
              <a:t>Entertainment:   Disney</a:t>
            </a:r>
          </a:p>
          <a:p>
            <a:r>
              <a:rPr lang="en-US" dirty="0" smtClean="0"/>
              <a:t>Escapism Sandals/Beaches Resorts, Carnival</a:t>
            </a:r>
          </a:p>
          <a:p>
            <a:r>
              <a:rPr lang="en-US" dirty="0" smtClean="0"/>
              <a:t>Esthetics Apple</a:t>
            </a:r>
          </a:p>
          <a:p>
            <a:r>
              <a:rPr lang="en-US" dirty="0" smtClean="0"/>
              <a:t>Education Barnes &amp; Noble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31</a:t>
            </a:fld>
            <a:endParaRPr lang="en-US"/>
          </a:p>
        </p:txBody>
      </p:sp>
    </p:spTree>
    <p:extLst>
      <p:ext uri="{BB962C8B-B14F-4D97-AF65-F5344CB8AC3E}">
        <p14:creationId xmlns:p14="http://schemas.microsoft.com/office/powerpoint/2010/main" val="840375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EBR Outreach staff engages our community not</a:t>
            </a:r>
            <a:r>
              <a:rPr lang="en-US" sz="1200" b="0" i="0" kern="1200" baseline="0" dirty="0" smtClean="0">
                <a:solidFill>
                  <a:schemeClr val="tx1"/>
                </a:solidFill>
                <a:effectLst/>
                <a:latin typeface="+mn-lt"/>
                <a:ea typeface="+mn-ea"/>
                <a:cs typeface="+mn-cs"/>
              </a:rPr>
              <a:t> only by </a:t>
            </a:r>
            <a:r>
              <a:rPr lang="en-US" sz="1200" b="0" i="0" kern="1200" dirty="0" smtClean="0">
                <a:solidFill>
                  <a:schemeClr val="tx1"/>
                </a:solidFill>
                <a:effectLst/>
                <a:latin typeface="+mn-lt"/>
                <a:ea typeface="+mn-ea"/>
                <a:cs typeface="+mn-cs"/>
              </a:rPr>
              <a:t>promoting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library resources and programs through local media outlets, but</a:t>
            </a:r>
            <a:r>
              <a:rPr lang="en-US" sz="1200" b="0" i="0" kern="1200" baseline="0" dirty="0" smtClean="0">
                <a:solidFill>
                  <a:schemeClr val="tx1"/>
                </a:solidFill>
                <a:effectLst/>
                <a:latin typeface="+mn-lt"/>
                <a:ea typeface="+mn-ea"/>
                <a:cs typeface="+mn-cs"/>
              </a:rPr>
              <a:t> also by goodwill!  If we only focused on media outlets, we would mi</a:t>
            </a:r>
            <a:r>
              <a:rPr lang="en-US" sz="1200" b="0" i="0" kern="1200" dirty="0" smtClean="0">
                <a:solidFill>
                  <a:schemeClr val="tx1"/>
                </a:solidFill>
                <a:effectLst/>
                <a:latin typeface="+mn-lt"/>
                <a:ea typeface="+mn-ea"/>
                <a:cs typeface="+mn-cs"/>
              </a:rPr>
              <a:t>ss valuable opportunities.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Remember, there is no one right way to expand your outreach efforts. Therefore, what is right for you will probably be a mixture of ideas you gather over time and from various sources.  Do what works for your library and community, and think outside of the box. </a:t>
            </a:r>
          </a:p>
          <a:p>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Obvious:  Use your library Facebook and Twitter accounts on a regular basis to share information about library programs, classes, and resources.  It is</a:t>
            </a:r>
            <a:r>
              <a:rPr lang="en-US" sz="1200" b="0" i="0" kern="1200" baseline="0" dirty="0" smtClean="0">
                <a:solidFill>
                  <a:schemeClr val="tx1"/>
                </a:solidFill>
                <a:effectLst/>
                <a:latin typeface="+mn-lt"/>
                <a:ea typeface="+mn-ea"/>
                <a:cs typeface="+mn-cs"/>
              </a:rPr>
              <a:t> helpful to pay staff….</a:t>
            </a:r>
          </a:p>
          <a:p>
            <a:r>
              <a:rPr lang="en-US" sz="1200" b="0" i="0" kern="1200" baseline="0" dirty="0" smtClean="0">
                <a:solidFill>
                  <a:schemeClr val="tx1"/>
                </a:solidFill>
                <a:effectLst/>
                <a:latin typeface="+mn-lt"/>
                <a:ea typeface="+mn-ea"/>
                <a:cs typeface="+mn-cs"/>
              </a:rPr>
              <a:t>Not so Obvious: use interns and college students—but you will need to set criteria for posting—or see about small services that post for you.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Obvious: leave flyers in your meeting rooms when groups</a:t>
            </a:r>
            <a:r>
              <a:rPr lang="en-US" sz="1200" b="0" i="0" kern="1200" baseline="0" dirty="0" smtClean="0">
                <a:solidFill>
                  <a:schemeClr val="tx1"/>
                </a:solidFill>
                <a:effectLst/>
                <a:latin typeface="+mn-lt"/>
                <a:ea typeface="+mn-ea"/>
                <a:cs typeface="+mn-cs"/>
              </a:rPr>
              <a:t> use them</a:t>
            </a:r>
          </a:p>
          <a:p>
            <a:r>
              <a:rPr lang="en-US" sz="1200" b="0" i="0" kern="1200" baseline="0" dirty="0" smtClean="0">
                <a:solidFill>
                  <a:schemeClr val="tx1"/>
                </a:solidFill>
                <a:effectLst/>
                <a:latin typeface="+mn-lt"/>
                <a:ea typeface="+mn-ea"/>
                <a:cs typeface="+mn-cs"/>
              </a:rPr>
              <a:t>Not so obvious: Require a staff member to attend. </a:t>
            </a:r>
            <a:r>
              <a:rPr lang="en-US" sz="1200" b="0" i="0" kern="1200" dirty="0" smtClean="0">
                <a:solidFill>
                  <a:schemeClr val="tx1"/>
                </a:solidFill>
                <a:effectLst/>
                <a:latin typeface="+mn-lt"/>
                <a:ea typeface="+mn-ea"/>
                <a:cs typeface="+mn-cs"/>
              </a:rPr>
              <a:t>Attend one local civic group meeting each month to talk about the library and its programs (less or more frequently depending on the number of groups). These include, but are not limited to, Kiwanis, Lions, Jaycees, Chamber of Commerce, Business and Professional Women's (BPW), Rotary, garden clubs, historical society meetings, hobby clubs, churches, etc.</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Ostentatious:</a:t>
            </a:r>
            <a:r>
              <a:rPr lang="en-US" sz="1200" b="0" i="0" kern="1200" baseline="0" dirty="0" smtClean="0">
                <a:solidFill>
                  <a:schemeClr val="tx1"/>
                </a:solidFill>
                <a:effectLst/>
                <a:latin typeface="+mn-lt"/>
                <a:ea typeface="+mn-ea"/>
                <a:cs typeface="+mn-cs"/>
              </a:rPr>
              <a:t>  Think if you library </a:t>
            </a:r>
            <a:r>
              <a:rPr lang="en-US" sz="1200" b="0" i="0" kern="1200" dirty="0" err="1" smtClean="0">
                <a:solidFill>
                  <a:schemeClr val="tx1"/>
                </a:solidFill>
                <a:effectLst/>
                <a:latin typeface="+mn-lt"/>
                <a:ea typeface="+mn-ea"/>
                <a:cs typeface="+mn-cs"/>
              </a:rPr>
              <a:t>Library</a:t>
            </a:r>
            <a:r>
              <a:rPr lang="en-US" sz="1200" b="0" i="0" kern="1200" dirty="0" smtClean="0">
                <a:solidFill>
                  <a:schemeClr val="tx1"/>
                </a:solidFill>
                <a:effectLst/>
                <a:latin typeface="+mn-lt"/>
                <a:ea typeface="+mn-ea"/>
                <a:cs typeface="+mn-cs"/>
              </a:rPr>
              <a:t> Director, board members or staff were members of the some of the civic groups mentioned above to ensure the library is represented in those groups' planning efforts.—they could</a:t>
            </a:r>
            <a:r>
              <a:rPr lang="en-US" sz="1200" b="0" i="0" kern="1200" baseline="0" dirty="0" smtClean="0">
                <a:solidFill>
                  <a:schemeClr val="tx1"/>
                </a:solidFill>
                <a:effectLst/>
                <a:latin typeface="+mn-lt"/>
                <a:ea typeface="+mn-ea"/>
                <a:cs typeface="+mn-cs"/>
              </a:rPr>
              <a:t> be your brand ambassadors.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Obvious: have computer</a:t>
            </a:r>
            <a:r>
              <a:rPr lang="en-US" sz="1200" b="0" i="0" kern="1200" baseline="0" dirty="0" smtClean="0">
                <a:solidFill>
                  <a:schemeClr val="tx1"/>
                </a:solidFill>
                <a:effectLst/>
                <a:latin typeface="+mn-lt"/>
                <a:ea typeface="+mn-ea"/>
                <a:cs typeface="+mn-cs"/>
              </a:rPr>
              <a:t> classes</a:t>
            </a:r>
          </a:p>
          <a:p>
            <a:r>
              <a:rPr lang="en-US" sz="1200" b="0" i="0" kern="1200" baseline="0" dirty="0" smtClean="0">
                <a:solidFill>
                  <a:schemeClr val="tx1"/>
                </a:solidFill>
                <a:effectLst/>
                <a:latin typeface="+mn-lt"/>
                <a:ea typeface="+mn-ea"/>
                <a:cs typeface="+mn-cs"/>
              </a:rPr>
              <a:t>Not so obvious: offer to do onsite demos in lobbies that people are held captive in: SSI Office, DMV, WIC centers, Hospitals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Communicate regularly with school district employees and teachers to keep them abreast of library programs and to keep yourself informed about projects or assignments for which students will turn to you and your staff members.</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lvl="1"/>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Obvious: Create a virtual tour of your library on your </a:t>
            </a:r>
            <a:r>
              <a:rPr lang="en-US" sz="1200" b="0" i="0" kern="1200" dirty="0" err="1" smtClean="0">
                <a:solidFill>
                  <a:schemeClr val="tx1"/>
                </a:solidFill>
                <a:effectLst/>
                <a:latin typeface="+mn-lt"/>
                <a:ea typeface="+mn-ea"/>
                <a:cs typeface="+mn-cs"/>
              </a:rPr>
              <a:t>website.Prepare</a:t>
            </a:r>
            <a:r>
              <a:rPr lang="en-US" sz="1200" b="0" i="0" kern="1200" dirty="0" smtClean="0">
                <a:solidFill>
                  <a:schemeClr val="tx1"/>
                </a:solidFill>
                <a:effectLst/>
                <a:latin typeface="+mn-lt"/>
                <a:ea typeface="+mn-ea"/>
                <a:cs typeface="+mn-cs"/>
              </a:rPr>
              <a:t> a PowerPoint presentation that highlights your library's hours, programs, and services.  Having it running on</a:t>
            </a:r>
            <a:r>
              <a:rPr lang="en-US" sz="1200" b="0" i="0" kern="1200" baseline="0" dirty="0" smtClean="0">
                <a:solidFill>
                  <a:schemeClr val="tx1"/>
                </a:solidFill>
                <a:effectLst/>
                <a:latin typeface="+mn-lt"/>
                <a:ea typeface="+mn-ea"/>
                <a:cs typeface="+mn-cs"/>
              </a:rPr>
              <a:t> your units or in public spaces. </a:t>
            </a:r>
          </a:p>
          <a:p>
            <a:r>
              <a:rPr lang="en-US" sz="1200" b="0" i="0" kern="1200" baseline="0" dirty="0" smtClean="0">
                <a:solidFill>
                  <a:schemeClr val="tx1"/>
                </a:solidFill>
                <a:effectLst/>
                <a:latin typeface="+mn-lt"/>
                <a:ea typeface="+mn-ea"/>
                <a:cs typeface="+mn-cs"/>
              </a:rPr>
              <a:t>Not so Obvious:  M</a:t>
            </a:r>
            <a:r>
              <a:rPr lang="en-US" sz="1200" b="0" i="0" kern="1200" dirty="0" smtClean="0">
                <a:solidFill>
                  <a:schemeClr val="tx1"/>
                </a:solidFill>
                <a:effectLst/>
                <a:latin typeface="+mn-lt"/>
                <a:ea typeface="+mn-ea"/>
                <a:cs typeface="+mn-cs"/>
              </a:rPr>
              <a:t>ake it available on the library website, and distributed on jump drives or CDS </a:t>
            </a:r>
          </a:p>
          <a:p>
            <a:r>
              <a:rPr lang="en-US" sz="1200" b="0" i="0" kern="1200" dirty="0" smtClean="0">
                <a:solidFill>
                  <a:schemeClr val="tx1"/>
                </a:solidFill>
                <a:effectLst/>
                <a:latin typeface="+mn-lt"/>
                <a:ea typeface="+mn-ea"/>
                <a:cs typeface="+mn-cs"/>
              </a:rPr>
              <a:t>Ostentations:  Included</a:t>
            </a:r>
            <a:r>
              <a:rPr lang="en-US" sz="1200" b="0" i="0" kern="1200" baseline="0" dirty="0" smtClean="0">
                <a:solidFill>
                  <a:schemeClr val="tx1"/>
                </a:solidFill>
                <a:effectLst/>
                <a:latin typeface="+mn-lt"/>
                <a:ea typeface="+mn-ea"/>
                <a:cs typeface="+mn-cs"/>
              </a:rPr>
              <a:t> in birth packets at your local hospitals, run it on Public Access TV, or </a:t>
            </a:r>
            <a:r>
              <a:rPr lang="en-US" sz="1200" b="0" i="0" kern="1200" dirty="0" smtClean="0">
                <a:solidFill>
                  <a:schemeClr val="tx1"/>
                </a:solidFill>
                <a:effectLst/>
                <a:latin typeface="+mn-lt"/>
                <a:ea typeface="+mn-ea"/>
                <a:cs typeface="+mn-cs"/>
              </a:rPr>
              <a:t>included in packets prepared for prospective new businesses, or by realtors when they work with home buyers new to the community.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Ostentatious: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Write a regular column in the local newspaper (monthly would be ideal, but less frequently also works if that is all the space the newspaper can provide).  Ours was called “off the shelf”  contained</a:t>
            </a:r>
            <a:r>
              <a:rPr lang="en-US" sz="1200" b="0" i="0" kern="1200" baseline="0" dirty="0" smtClean="0">
                <a:solidFill>
                  <a:schemeClr val="tx1"/>
                </a:solidFill>
                <a:effectLst/>
                <a:latin typeface="+mn-lt"/>
                <a:ea typeface="+mn-ea"/>
                <a:cs typeface="+mn-cs"/>
              </a:rPr>
              <a:t> stats about the library; popular book titles, fun facts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Ostentatious: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Work with your local cable access channel to produce a regular program on the library and library/information issues. This is a great opportunity to highlight programs or events (with video clips of past programs), recognize the contributions of staff and volunteers, interview local elected officials or library trustees about library-related issues, or highlight local experts about issues or topics that the library can help research (like genealogy, technology purchases, travel/vacations, auto repairs/purchases, gardening, music, home improvement, etc.). It could be something as simple as a book talk.</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Ostentatious: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Work with the local cable access or television/radio stations to produce regular Public Service Announcements (PSAs). These might be for specific observances (like Library Card Sign-Up Month) or library programs, or they might just be generic "support your library" messages.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Ostentatious: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Prepare a "Welcome to the Library" packet for all new residents. This could be distributed by realtors, lending institutions, businesses/industries, churches, Chamber of Commerce, or Welcome Wagon.  Prepare a packet that can be distributed to new parents. You can turn to "Books for Babies" from the Friends of Libraries USA (FOLUSA) -- </a:t>
            </a:r>
            <a:r>
              <a:rPr lang="en-US" sz="1200" b="0" i="0" u="none" strike="noStrike" kern="1200" dirty="0" smtClean="0">
                <a:solidFill>
                  <a:schemeClr val="tx1"/>
                </a:solidFill>
                <a:effectLst/>
                <a:latin typeface="+mn-lt"/>
                <a:ea typeface="+mn-ea"/>
                <a:cs typeface="+mn-cs"/>
                <a:hlinkClick r:id="rId3"/>
              </a:rPr>
              <a:t>http://www.ala.org/united/products_services/booksforbabies</a:t>
            </a:r>
            <a:r>
              <a:rPr lang="en-US" sz="1200" b="0" i="0" kern="1200" dirty="0" smtClean="0">
                <a:solidFill>
                  <a:schemeClr val="tx1"/>
                </a:solidFill>
                <a:effectLst/>
                <a:latin typeface="+mn-lt"/>
                <a:ea typeface="+mn-ea"/>
                <a:cs typeface="+mn-cs"/>
              </a:rPr>
              <a:t> -- or create your own packet with local contributions.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Ostentatious: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Use floats, booths, book cart drill teams, etc., to tie in with local "festivals" or other community observances (including county fairs). These are excellent opportunities to keep the library and its mission before the community.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Make sure the websites for local organizations, businesses, and government include a link to your library's website. Encourage them to highlight specific databases or services that may be of interest to users of their websites. This is a great way to make your library a direct resource to others with specific information needs.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Consider an electronic newsletter for your library. This can be either email or web based.</a:t>
            </a:r>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32</a:t>
            </a:fld>
            <a:endParaRPr lang="en-US"/>
          </a:p>
        </p:txBody>
      </p:sp>
    </p:spTree>
    <p:extLst>
      <p:ext uri="{BB962C8B-B14F-4D97-AF65-F5344CB8AC3E}">
        <p14:creationId xmlns:p14="http://schemas.microsoft.com/office/powerpoint/2010/main" val="281662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 in-house staff of 15, plus 3 staff members at the Main Library in Administration</a:t>
            </a:r>
          </a:p>
          <a:p>
            <a:endParaRPr lang="en-US" baseline="0" dirty="0" smtClean="0"/>
          </a:p>
          <a:p>
            <a:r>
              <a:rPr lang="en-US" baseline="0" dirty="0" smtClean="0"/>
              <a:t>6 Preschool library technician Is, </a:t>
            </a:r>
          </a:p>
          <a:p>
            <a:r>
              <a:rPr lang="en-US" baseline="0" dirty="0" smtClean="0"/>
              <a:t>4 Senior library technician Is, </a:t>
            </a:r>
          </a:p>
          <a:p>
            <a:r>
              <a:rPr lang="en-US" baseline="0" dirty="0" smtClean="0"/>
              <a:t>1 Cataloging technician</a:t>
            </a:r>
          </a:p>
          <a:p>
            <a:r>
              <a:rPr lang="en-US" baseline="0" dirty="0" smtClean="0"/>
              <a:t>1 Vehicle/Preschool supervisor</a:t>
            </a:r>
          </a:p>
          <a:p>
            <a:r>
              <a:rPr lang="en-US" baseline="0" dirty="0" smtClean="0"/>
              <a:t>1 Senior supervisor</a:t>
            </a:r>
          </a:p>
          <a:p>
            <a:r>
              <a:rPr lang="en-US" baseline="0" dirty="0" smtClean="0"/>
              <a:t>1 Clerical Specialist </a:t>
            </a:r>
          </a:p>
          <a:p>
            <a:r>
              <a:rPr lang="en-US" baseline="0" dirty="0" smtClean="0"/>
              <a:t>1 Liaison </a:t>
            </a:r>
          </a:p>
          <a:p>
            <a:endParaRPr lang="en-US" baseline="0" dirty="0" smtClean="0"/>
          </a:p>
          <a:p>
            <a:r>
              <a:rPr lang="en-US" baseline="0" dirty="0" smtClean="0"/>
              <a:t>We currently have a nine vehicle fleet, 4 bookmobiles and 5 cars.   Soon to be 5 bookmobiles—all self contained units. </a:t>
            </a:r>
          </a:p>
          <a:p>
            <a:endParaRPr lang="en-US" baseline="0" dirty="0" smtClean="0"/>
          </a:p>
        </p:txBody>
      </p:sp>
      <p:sp>
        <p:nvSpPr>
          <p:cNvPr id="4" name="Slide Number Placeholder 3"/>
          <p:cNvSpPr>
            <a:spLocks noGrp="1"/>
          </p:cNvSpPr>
          <p:nvPr>
            <p:ph type="sldNum" sz="quarter" idx="10"/>
          </p:nvPr>
        </p:nvSpPr>
        <p:spPr/>
        <p:txBody>
          <a:bodyPr/>
          <a:lstStyle/>
          <a:p>
            <a:fld id="{1A3719C6-EB19-4F10-BDD9-12A1307D222A}" type="slidenum">
              <a:rPr lang="en-US" smtClean="0"/>
              <a:t>3</a:t>
            </a:fld>
            <a:endParaRPr lang="en-US"/>
          </a:p>
        </p:txBody>
      </p:sp>
    </p:spTree>
    <p:extLst>
      <p:ext uri="{BB962C8B-B14F-4D97-AF65-F5344CB8AC3E}">
        <p14:creationId xmlns:p14="http://schemas.microsoft.com/office/powerpoint/2010/main" val="37425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Limited budget?  Stop</a:t>
            </a:r>
            <a:r>
              <a:rPr lang="en-US" sz="1200" baseline="0" dirty="0" smtClean="0"/>
              <a:t> reinventing the Wheel, and get to Networking</a:t>
            </a:r>
          </a:p>
          <a:p>
            <a:endParaRPr lang="en-US" sz="1200" dirty="0" smtClean="0"/>
          </a:p>
          <a:p>
            <a:r>
              <a:rPr lang="en-US" sz="1200" dirty="0" smtClean="0"/>
              <a:t>– Local businesses and organizations donate or barter prizes and printing for newsletters, flyers, etc. </a:t>
            </a:r>
          </a:p>
          <a:p>
            <a:r>
              <a:rPr lang="en-US" sz="1200" dirty="0" smtClean="0"/>
              <a:t>– Recruit interns for college credit-</a:t>
            </a:r>
          </a:p>
          <a:p>
            <a:pPr marL="171450" indent="-171450">
              <a:buFontTx/>
              <a:buChar char="-"/>
            </a:pPr>
            <a:r>
              <a:rPr lang="en-US" sz="1200" baseline="0" dirty="0" smtClean="0"/>
              <a:t>Are you part of your school system….if its owned by the district, it may be </a:t>
            </a:r>
            <a:r>
              <a:rPr lang="en-US" sz="1200" baseline="0" dirty="0" err="1" smtClean="0"/>
              <a:t>avaialbe</a:t>
            </a:r>
            <a:r>
              <a:rPr lang="en-US" sz="1200" baseline="0" dirty="0" smtClean="0"/>
              <a:t> to you</a:t>
            </a:r>
          </a:p>
          <a:p>
            <a:pPr marL="171450" indent="-171450">
              <a:buFontTx/>
              <a:buChar char="-"/>
            </a:pPr>
            <a:endParaRPr lang="en-US" sz="1200" dirty="0" smtClean="0"/>
          </a:p>
          <a:p>
            <a:r>
              <a:rPr lang="en-US" sz="1200" dirty="0" smtClean="0"/>
              <a:t>– Have potluck brunches, etc.</a:t>
            </a:r>
          </a:p>
          <a:p>
            <a:r>
              <a:rPr lang="en-US" sz="1200" dirty="0" smtClean="0"/>
              <a:t>-Scour</a:t>
            </a:r>
            <a:r>
              <a:rPr lang="en-US" sz="1200" baseline="0" dirty="0" smtClean="0"/>
              <a:t> the city auction sites, and prepare to put in a lot of work. </a:t>
            </a:r>
            <a:endParaRPr lang="en-US" sz="1200" dirty="0" smtClean="0"/>
          </a:p>
          <a:p>
            <a:endParaRPr lang="en-US" sz="1200" dirty="0" smtClean="0"/>
          </a:p>
          <a:p>
            <a:pPr fontAlgn="base"/>
            <a:r>
              <a:rPr lang="en-US" sz="1200" b="0" i="0" kern="1200" dirty="0" smtClean="0">
                <a:solidFill>
                  <a:schemeClr val="tx1"/>
                </a:solidFill>
                <a:effectLst/>
                <a:latin typeface="+mn-lt"/>
                <a:ea typeface="+mn-ea"/>
                <a:cs typeface="+mn-cs"/>
              </a:rPr>
              <a:t>EBR’s bulk of the funding is provided by a 10 year, dedicated property tax. </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Other ways</a:t>
            </a:r>
            <a:r>
              <a:rPr lang="en-US" sz="1200" b="0" i="0" kern="1200" baseline="0" dirty="0" smtClean="0">
                <a:solidFill>
                  <a:schemeClr val="tx1"/>
                </a:solidFill>
                <a:effectLst/>
                <a:latin typeface="+mn-lt"/>
                <a:ea typeface="+mn-ea"/>
                <a:cs typeface="+mn-cs"/>
              </a:rPr>
              <a:t> to generate funds: </a:t>
            </a:r>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-grants</a:t>
            </a:r>
          </a:p>
          <a:p>
            <a:pPr fontAlgn="base"/>
            <a:r>
              <a:rPr lang="en-US" sz="1200" b="0" i="0" kern="1200" dirty="0" smtClean="0">
                <a:solidFill>
                  <a:schemeClr val="tx1"/>
                </a:solidFill>
                <a:effectLst/>
                <a:latin typeface="+mn-lt"/>
                <a:ea typeface="+mn-ea"/>
                <a:cs typeface="+mn-cs"/>
              </a:rPr>
              <a:t>-gifts</a:t>
            </a:r>
          </a:p>
          <a:p>
            <a:pPr fontAlgn="base"/>
            <a:r>
              <a:rPr lang="en-US" sz="1200" b="0" i="0" kern="1200" dirty="0" smtClean="0">
                <a:solidFill>
                  <a:schemeClr val="tx1"/>
                </a:solidFill>
                <a:effectLst/>
                <a:latin typeface="+mn-lt"/>
                <a:ea typeface="+mn-ea"/>
                <a:cs typeface="+mn-cs"/>
              </a:rPr>
              <a:t>-donations</a:t>
            </a:r>
          </a:p>
          <a:p>
            <a:pPr fontAlgn="base"/>
            <a:r>
              <a:rPr lang="en-US" sz="1200" b="0" i="0" kern="1200" dirty="0" smtClean="0">
                <a:solidFill>
                  <a:schemeClr val="tx1"/>
                </a:solidFill>
                <a:effectLst/>
                <a:latin typeface="+mn-lt"/>
                <a:ea typeface="+mn-ea"/>
                <a:cs typeface="+mn-cs"/>
              </a:rPr>
              <a:t>-naming</a:t>
            </a:r>
            <a:r>
              <a:rPr lang="en-US" sz="1200" b="0" i="0" kern="1200" baseline="0" dirty="0" smtClean="0">
                <a:solidFill>
                  <a:schemeClr val="tx1"/>
                </a:solidFill>
                <a:effectLst/>
                <a:latin typeface="+mn-lt"/>
                <a:ea typeface="+mn-ea"/>
                <a:cs typeface="+mn-cs"/>
              </a:rPr>
              <a:t> rights</a:t>
            </a:r>
          </a:p>
          <a:p>
            <a:pPr fontAlgn="base"/>
            <a:r>
              <a:rPr lang="en-US" sz="1200" b="0" i="0" kern="1200" baseline="0" dirty="0" smtClean="0">
                <a:solidFill>
                  <a:schemeClr val="tx1"/>
                </a:solidFill>
                <a:effectLst/>
                <a:latin typeface="+mn-lt"/>
                <a:ea typeface="+mn-ea"/>
                <a:cs typeface="+mn-cs"/>
              </a:rPr>
              <a:t>--a special note about </a:t>
            </a:r>
            <a:r>
              <a:rPr lang="en-US" sz="1200" b="0" i="0" kern="1200" dirty="0" smtClean="0">
                <a:solidFill>
                  <a:schemeClr val="tx1"/>
                </a:solidFill>
                <a:effectLst/>
                <a:latin typeface="+mn-lt"/>
                <a:ea typeface="+mn-ea"/>
                <a:cs typeface="+mn-cs"/>
              </a:rPr>
              <a:t>Fines may be a source of library revenue, but the policy of charging fines is the subject of debate concerning their effectiveness in encouraging the return of materials, and concerning their public relations effects. In establishing a fine policy, consider not only the possible revenue but also the potential negative public relations effects.</a:t>
            </a:r>
          </a:p>
          <a:p>
            <a:endParaRPr lang="en-US" sz="1200" dirty="0" smtClean="0"/>
          </a:p>
          <a:p>
            <a:endParaRPr lang="en-US" sz="1200" dirty="0" smtClean="0"/>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33</a:t>
            </a:fld>
            <a:endParaRPr lang="en-US"/>
          </a:p>
        </p:txBody>
      </p:sp>
    </p:spTree>
    <p:extLst>
      <p:ext uri="{BB962C8B-B14F-4D97-AF65-F5344CB8AC3E}">
        <p14:creationId xmlns:p14="http://schemas.microsoft.com/office/powerpoint/2010/main" val="4198364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Library’s connections with CATS our public  transit system, has garnered us pull with area lounges, hipster hangouts, and some hole in the walls.  It is a unique experience to have a library bookmobile out at a daiquiri shop, but we registered well over 50 new library users, and were able to waive fines and bring people back to the library.  </a:t>
            </a:r>
          </a:p>
          <a:p>
            <a:endParaRPr lang="en-US" baseline="0" dirty="0" smtClean="0"/>
          </a:p>
          <a:p>
            <a:r>
              <a:rPr lang="en-US" baseline="0" dirty="0" smtClean="0"/>
              <a:t>Yes, it does sometime impact us negatively. </a:t>
            </a:r>
          </a:p>
          <a:p>
            <a:endParaRPr lang="en-US" baseline="0" dirty="0" smtClean="0"/>
          </a:p>
          <a:p>
            <a:r>
              <a:rPr lang="en-US" baseline="0" dirty="0" smtClean="0"/>
              <a:t>Yes, it does cause staff to often work strange hours. </a:t>
            </a:r>
          </a:p>
          <a:p>
            <a:endParaRPr lang="en-US" baseline="0" dirty="0" smtClean="0"/>
          </a:p>
          <a:p>
            <a:r>
              <a:rPr lang="en-US" baseline="0" dirty="0" smtClean="0"/>
              <a:t>Yes, you do have to allow people to possibly bring alcohol on your unit—but Louisiana is a fun place, with interesting ideas for fun. </a:t>
            </a:r>
          </a:p>
        </p:txBody>
      </p:sp>
      <p:sp>
        <p:nvSpPr>
          <p:cNvPr id="4" name="Slide Number Placeholder 3"/>
          <p:cNvSpPr>
            <a:spLocks noGrp="1"/>
          </p:cNvSpPr>
          <p:nvPr>
            <p:ph type="sldNum" sz="quarter" idx="10"/>
          </p:nvPr>
        </p:nvSpPr>
        <p:spPr/>
        <p:txBody>
          <a:bodyPr/>
          <a:lstStyle/>
          <a:p>
            <a:fld id="{1A3719C6-EB19-4F10-BDD9-12A1307D222A}" type="slidenum">
              <a:rPr lang="en-US" smtClean="0"/>
              <a:t>34</a:t>
            </a:fld>
            <a:endParaRPr lang="en-US"/>
          </a:p>
        </p:txBody>
      </p:sp>
    </p:spTree>
    <p:extLst>
      <p:ext uri="{BB962C8B-B14F-4D97-AF65-F5344CB8AC3E}">
        <p14:creationId xmlns:p14="http://schemas.microsoft.com/office/powerpoint/2010/main" val="4271681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37</a:t>
            </a:fld>
            <a:endParaRPr lang="en-US"/>
          </a:p>
        </p:txBody>
      </p:sp>
    </p:spTree>
    <p:extLst>
      <p:ext uri="{BB962C8B-B14F-4D97-AF65-F5344CB8AC3E}">
        <p14:creationId xmlns:p14="http://schemas.microsoft.com/office/powerpoint/2010/main" val="1139541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38</a:t>
            </a:fld>
            <a:endParaRPr lang="en-US"/>
          </a:p>
        </p:txBody>
      </p:sp>
    </p:spTree>
    <p:extLst>
      <p:ext uri="{BB962C8B-B14F-4D97-AF65-F5344CB8AC3E}">
        <p14:creationId xmlns:p14="http://schemas.microsoft.com/office/powerpoint/2010/main" val="2130103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39</a:t>
            </a:fld>
            <a:endParaRPr lang="en-US"/>
          </a:p>
        </p:txBody>
      </p:sp>
    </p:spTree>
    <p:extLst>
      <p:ext uri="{BB962C8B-B14F-4D97-AF65-F5344CB8AC3E}">
        <p14:creationId xmlns:p14="http://schemas.microsoft.com/office/powerpoint/2010/main" val="693938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41</a:t>
            </a:fld>
            <a:endParaRPr lang="en-US"/>
          </a:p>
        </p:txBody>
      </p:sp>
    </p:spTree>
    <p:extLst>
      <p:ext uri="{BB962C8B-B14F-4D97-AF65-F5344CB8AC3E}">
        <p14:creationId xmlns:p14="http://schemas.microsoft.com/office/powerpoint/2010/main" val="2660351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42</a:t>
            </a:fld>
            <a:endParaRPr lang="en-US"/>
          </a:p>
        </p:txBody>
      </p:sp>
    </p:spTree>
    <p:extLst>
      <p:ext uri="{BB962C8B-B14F-4D97-AF65-F5344CB8AC3E}">
        <p14:creationId xmlns:p14="http://schemas.microsoft.com/office/powerpoint/2010/main" val="1300132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43</a:t>
            </a:fld>
            <a:endParaRPr lang="en-US"/>
          </a:p>
        </p:txBody>
      </p:sp>
    </p:spTree>
    <p:extLst>
      <p:ext uri="{BB962C8B-B14F-4D97-AF65-F5344CB8AC3E}">
        <p14:creationId xmlns:p14="http://schemas.microsoft.com/office/powerpoint/2010/main" val="1432867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44</a:t>
            </a:fld>
            <a:endParaRPr lang="en-US"/>
          </a:p>
        </p:txBody>
      </p:sp>
    </p:spTree>
    <p:extLst>
      <p:ext uri="{BB962C8B-B14F-4D97-AF65-F5344CB8AC3E}">
        <p14:creationId xmlns:p14="http://schemas.microsoft.com/office/powerpoint/2010/main" val="3666303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Like</a:t>
            </a:r>
            <a:r>
              <a:rPr lang="en-US" baseline="0" dirty="0" smtClean="0"/>
              <a:t> many of you, the East Baton Rouge Parish Library was established in1939 with a collection of second-hand donated books.  During its first three years, the Library established eight additional library branches to service the Baton Rouge area.  Pictured above are the two different bookmobiles that serviced the parish.  Pictured above is </a:t>
            </a:r>
            <a:r>
              <a:rPr lang="en-US" dirty="0" smtClean="0"/>
              <a:t>Mary Patricia Love, affectionately</a:t>
            </a:r>
            <a:r>
              <a:rPr lang="en-US" baseline="0" dirty="0" smtClean="0"/>
              <a:t> called the Bookmobile Lady </a:t>
            </a:r>
            <a:r>
              <a:rPr lang="en-US" sz="1200" b="0" i="0" kern="1200" dirty="0" smtClean="0">
                <a:solidFill>
                  <a:schemeClr val="tx1"/>
                </a:solidFill>
                <a:effectLst/>
                <a:latin typeface="+mn-lt"/>
                <a:ea typeface="+mn-ea"/>
                <a:cs typeface="+mn-cs"/>
              </a:rPr>
              <a:t>with the Carver Bookmobile in 1950.  Ms. Love was born in Baton Rouge in 1929 and graduated from McKinley High School and Southern University.  She worked for the East Baton Rouge Parish Library System for 36 years. </a:t>
            </a:r>
            <a:endParaRPr lang="en-US" baseline="0" dirty="0" smtClean="0"/>
          </a:p>
        </p:txBody>
      </p:sp>
      <p:sp>
        <p:nvSpPr>
          <p:cNvPr id="4" name="Slide Number Placeholder 3"/>
          <p:cNvSpPr>
            <a:spLocks noGrp="1"/>
          </p:cNvSpPr>
          <p:nvPr>
            <p:ph type="sldNum" sz="quarter" idx="10"/>
          </p:nvPr>
        </p:nvSpPr>
        <p:spPr/>
        <p:txBody>
          <a:bodyPr/>
          <a:lstStyle/>
          <a:p>
            <a:fld id="{1A3719C6-EB19-4F10-BDD9-12A1307D222A}" type="slidenum">
              <a:rPr lang="en-US" smtClean="0"/>
              <a:t>4</a:t>
            </a:fld>
            <a:endParaRPr lang="en-US"/>
          </a:p>
        </p:txBody>
      </p:sp>
    </p:spTree>
    <p:extLst>
      <p:ext uri="{BB962C8B-B14F-4D97-AF65-F5344CB8AC3E}">
        <p14:creationId xmlns:p14="http://schemas.microsoft.com/office/powerpoint/2010/main" val="2972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come</a:t>
            </a:r>
            <a:r>
              <a:rPr lang="en-US" baseline="0" dirty="0" smtClean="0"/>
              <a:t> a mighty long way with our Outreach Division.  Some things have worked out brilliantly,--the divisions, the inner workings, the new levels of supervision—while somethings, not so much… We are still working on titles for staff, and the department, itself.  Some of us call it community programming and outreach services….for some, we are simply  Bookmobile and Outreach Services.   Often we are aligned with, and see ourselves as an extension of our Library’s PR Department.   </a:t>
            </a:r>
          </a:p>
          <a:p>
            <a:endParaRPr lang="en-US" baseline="0" dirty="0" smtClean="0"/>
          </a:p>
        </p:txBody>
      </p:sp>
      <p:sp>
        <p:nvSpPr>
          <p:cNvPr id="4" name="Slide Number Placeholder 3"/>
          <p:cNvSpPr>
            <a:spLocks noGrp="1"/>
          </p:cNvSpPr>
          <p:nvPr>
            <p:ph type="sldNum" sz="quarter" idx="10"/>
          </p:nvPr>
        </p:nvSpPr>
        <p:spPr/>
        <p:txBody>
          <a:bodyPr/>
          <a:lstStyle/>
          <a:p>
            <a:fld id="{1A3719C6-EB19-4F10-BDD9-12A1307D222A}" type="slidenum">
              <a:rPr lang="en-US" smtClean="0"/>
              <a:t>5</a:t>
            </a:fld>
            <a:endParaRPr lang="en-US"/>
          </a:p>
        </p:txBody>
      </p:sp>
    </p:spTree>
    <p:extLst>
      <p:ext uri="{BB962C8B-B14F-4D97-AF65-F5344CB8AC3E}">
        <p14:creationId xmlns:p14="http://schemas.microsoft.com/office/powerpoint/2010/main" val="3847136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People confuse flaunting (or marketing)  with selling; when in fact, there is a very distinct difference. </a:t>
            </a:r>
            <a:br>
              <a:rPr lang="en-US" b="1" dirty="0" smtClean="0"/>
            </a:br>
            <a:endParaRPr lang="en-US" b="1" dirty="0" smtClean="0"/>
          </a:p>
          <a:p>
            <a:r>
              <a:rPr lang="en-US" b="1" dirty="0" smtClean="0"/>
              <a:t>Flaunting: understanding the patron so we provide what’s needed.  Flaunting is everything we do to make the phone ring.  To get a potential patron to call and inquire </a:t>
            </a:r>
          </a:p>
          <a:p>
            <a:r>
              <a:rPr lang="en-US" b="1" dirty="0" smtClean="0"/>
              <a:t>Selling: all about making the sale.  Focused on the transaction or the transition of service delivery for money; everything we do once we pick of the phone and answer</a:t>
            </a:r>
          </a:p>
          <a:p>
            <a:endParaRPr lang="en-US" b="1" dirty="0" smtClean="0"/>
          </a:p>
          <a:p>
            <a:pPr algn="ctr"/>
            <a:r>
              <a:rPr lang="en-US" sz="1200" dirty="0" smtClean="0"/>
              <a:t>No More Selling!!!  Stop Preaching to the Choir!!</a:t>
            </a:r>
          </a:p>
          <a:p>
            <a:pPr algn="ctr"/>
            <a:r>
              <a:rPr lang="en-US" sz="1200" dirty="0" smtClean="0"/>
              <a:t>What do we want???? </a:t>
            </a:r>
          </a:p>
          <a:p>
            <a:pPr algn="ctr"/>
            <a:endParaRPr lang="en-US" sz="1000" dirty="0" smtClean="0"/>
          </a:p>
          <a:p>
            <a:pPr algn="ctr"/>
            <a:r>
              <a:rPr lang="en-US" sz="1200" dirty="0" smtClean="0"/>
              <a:t>We want to understand our patrons well,  thereby communicating the benefits of our services and resources so well that the Library “sells” itself.  </a:t>
            </a:r>
          </a:p>
          <a:p>
            <a:pPr algn="ctr"/>
            <a:endParaRPr lang="en-US" sz="1000" dirty="0" smtClean="0"/>
          </a:p>
          <a:p>
            <a:pPr algn="ctr"/>
            <a:r>
              <a:rPr lang="en-US" sz="1200" dirty="0" smtClean="0"/>
              <a:t>Instead of having to go to the patron and convince them on how important we are….)--They see other people using it, and the come to us of their own free will.</a:t>
            </a:r>
          </a:p>
          <a:p>
            <a:pPr algn="ctr"/>
            <a:r>
              <a:rPr lang="en-US" sz="1200" b="1" dirty="0" smtClean="0">
                <a:effectLst>
                  <a:outerShdw blurRad="38100" dist="38100" dir="2700000" algn="tl">
                    <a:srgbClr val="000000">
                      <a:alpha val="43137"/>
                    </a:srgbClr>
                  </a:outerShdw>
                </a:effectLst>
              </a:rPr>
              <a:t>NOVEL IDEA—RIGHT???</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6</a:t>
            </a:fld>
            <a:endParaRPr lang="en-US"/>
          </a:p>
        </p:txBody>
      </p:sp>
    </p:spTree>
    <p:extLst>
      <p:ext uri="{BB962C8B-B14F-4D97-AF65-F5344CB8AC3E}">
        <p14:creationId xmlns:p14="http://schemas.microsoft.com/office/powerpoint/2010/main" val="61671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Outreach</a:t>
            </a:r>
            <a:r>
              <a:rPr lang="en-US" sz="1200" b="0" i="0" kern="1200" dirty="0" smtClean="0">
                <a:solidFill>
                  <a:schemeClr val="tx1"/>
                </a:solidFill>
                <a:effectLst/>
                <a:latin typeface="+mn-lt"/>
                <a:ea typeface="+mn-ea"/>
                <a:cs typeface="+mn-cs"/>
              </a:rPr>
              <a:t> librarians strive to provide equitable delivery of </a:t>
            </a:r>
            <a:r>
              <a:rPr lang="en-US" sz="1200" b="1" i="0" kern="1200" dirty="0" smtClean="0">
                <a:solidFill>
                  <a:schemeClr val="tx1"/>
                </a:solidFill>
                <a:effectLst/>
                <a:latin typeface="+mn-lt"/>
                <a:ea typeface="+mn-ea"/>
                <a:cs typeface="+mn-cs"/>
              </a:rPr>
              <a:t>library</a:t>
            </a:r>
            <a:r>
              <a:rPr lang="en-US" sz="1200" b="0" i="0" kern="1200" dirty="0" smtClean="0">
                <a:solidFill>
                  <a:schemeClr val="tx1"/>
                </a:solidFill>
                <a:effectLst/>
                <a:latin typeface="+mn-lt"/>
                <a:ea typeface="+mn-ea"/>
                <a:cs typeface="+mn-cs"/>
              </a:rPr>
              <a:t> services to all people through the development of programs, policies, practices, and behaviors which make the </a:t>
            </a:r>
            <a:r>
              <a:rPr lang="en-US" sz="1200" b="1" i="0" kern="1200" dirty="0" smtClean="0">
                <a:solidFill>
                  <a:schemeClr val="tx1"/>
                </a:solidFill>
                <a:effectLst/>
                <a:latin typeface="+mn-lt"/>
                <a:ea typeface="+mn-ea"/>
                <a:cs typeface="+mn-cs"/>
              </a:rPr>
              <a:t>library</a:t>
            </a:r>
            <a:r>
              <a:rPr lang="en-US" sz="1200" b="0" i="0" kern="1200" dirty="0" smtClean="0">
                <a:solidFill>
                  <a:schemeClr val="tx1"/>
                </a:solidFill>
                <a:effectLst/>
                <a:latin typeface="+mn-lt"/>
                <a:ea typeface="+mn-ea"/>
                <a:cs typeface="+mn-cs"/>
              </a:rPr>
              <a:t> available to all people.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following pictures are easily identifiable</a:t>
            </a:r>
            <a:r>
              <a:rPr lang="en-US" baseline="0" dirty="0" smtClean="0"/>
              <a:t> images of library outreach work, or the pictures that many paint in their head about libraries and library service.  This is what they think we do……</a:t>
            </a:r>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7</a:t>
            </a:fld>
            <a:endParaRPr lang="en-US"/>
          </a:p>
        </p:txBody>
      </p:sp>
    </p:spTree>
    <p:extLst>
      <p:ext uri="{BB962C8B-B14F-4D97-AF65-F5344CB8AC3E}">
        <p14:creationId xmlns:p14="http://schemas.microsoft.com/office/powerpoint/2010/main" val="340011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want them to think outside of these traditional parameters.  We are so much more than repositories for books and little ladies reading books to babies!  </a:t>
            </a:r>
            <a:endParaRPr lang="en-US" dirty="0" smtClean="0"/>
          </a:p>
          <a:p>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8</a:t>
            </a:fld>
            <a:endParaRPr lang="en-US"/>
          </a:p>
        </p:txBody>
      </p:sp>
    </p:spTree>
    <p:extLst>
      <p:ext uri="{BB962C8B-B14F-4D97-AF65-F5344CB8AC3E}">
        <p14:creationId xmlns:p14="http://schemas.microsoft.com/office/powerpoint/2010/main" val="11934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want them to think outside of these traditional parameters.  We are so much more than repositories for books.  </a:t>
            </a:r>
            <a:endParaRPr lang="en-US" dirty="0"/>
          </a:p>
        </p:txBody>
      </p:sp>
      <p:sp>
        <p:nvSpPr>
          <p:cNvPr id="4" name="Slide Number Placeholder 3"/>
          <p:cNvSpPr>
            <a:spLocks noGrp="1"/>
          </p:cNvSpPr>
          <p:nvPr>
            <p:ph type="sldNum" sz="quarter" idx="10"/>
          </p:nvPr>
        </p:nvSpPr>
        <p:spPr/>
        <p:txBody>
          <a:bodyPr/>
          <a:lstStyle/>
          <a:p>
            <a:fld id="{1A3719C6-EB19-4F10-BDD9-12A1307D222A}" type="slidenum">
              <a:rPr lang="en-US" smtClean="0"/>
              <a:t>9</a:t>
            </a:fld>
            <a:endParaRPr lang="en-US"/>
          </a:p>
        </p:txBody>
      </p:sp>
    </p:spTree>
    <p:extLst>
      <p:ext uri="{BB962C8B-B14F-4D97-AF65-F5344CB8AC3E}">
        <p14:creationId xmlns:p14="http://schemas.microsoft.com/office/powerpoint/2010/main" val="2078225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02A97A-C25E-4F0F-9E0C-1944020FA83F}"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0164846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2A97A-C25E-4F0F-9E0C-1944020FA83F}"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378948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2A97A-C25E-4F0F-9E0C-1944020FA83F}"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3919662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2A97A-C25E-4F0F-9E0C-1944020FA83F}"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E6E6-3510-41CE-8446-9027C9C1160A}"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7778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2A97A-C25E-4F0F-9E0C-1944020FA83F}"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772510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902A97A-C25E-4F0F-9E0C-1944020FA83F}" type="datetimeFigureOut">
              <a:rPr lang="en-US" smtClean="0"/>
              <a:t>10/18/2019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62933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902A97A-C25E-4F0F-9E0C-1944020FA83F}" type="datetimeFigureOut">
              <a:rPr lang="en-US" smtClean="0"/>
              <a:t>10/18/2019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402340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2A97A-C25E-4F0F-9E0C-1944020FA83F}"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3941029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2A97A-C25E-4F0F-9E0C-1944020FA83F}"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41097600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2A97A-C25E-4F0F-9E0C-1944020FA83F}"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201035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2A97A-C25E-4F0F-9E0C-1944020FA83F}"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233554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02A97A-C25E-4F0F-9E0C-1944020FA83F}"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7207776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02A97A-C25E-4F0F-9E0C-1944020FA83F}" type="datetimeFigureOut">
              <a:rPr lang="en-US" smtClean="0"/>
              <a:t>10/18/2019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8659908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02A97A-C25E-4F0F-9E0C-1944020FA83F}" type="datetimeFigureOut">
              <a:rPr lang="en-US" smtClean="0"/>
              <a:t>10/18/2019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99918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C902A97A-C25E-4F0F-9E0C-1944020FA83F}" type="datetimeFigureOut">
              <a:rPr lang="en-US" smtClean="0"/>
              <a:t>10/18/2019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82929951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2A97A-C25E-4F0F-9E0C-1944020FA83F}"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14813626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2A97A-C25E-4F0F-9E0C-1944020FA83F}"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F6E6E6-3510-41CE-8446-9027C9C1160A}" type="slidenum">
              <a:rPr lang="en-US" smtClean="0"/>
              <a:t>‹#›</a:t>
            </a:fld>
            <a:endParaRPr lang="en-US"/>
          </a:p>
        </p:txBody>
      </p:sp>
    </p:spTree>
    <p:extLst>
      <p:ext uri="{BB962C8B-B14F-4D97-AF65-F5344CB8AC3E}">
        <p14:creationId xmlns:p14="http://schemas.microsoft.com/office/powerpoint/2010/main" val="258953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C902A97A-C25E-4F0F-9E0C-1944020FA83F}" type="datetimeFigureOut">
              <a:rPr lang="en-US" smtClean="0"/>
              <a:t>10/18/2019</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88F6E6E6-3510-41CE-8446-9027C9C1160A}" type="slidenum">
              <a:rPr lang="en-US" smtClean="0"/>
              <a:t>‹#›</a:t>
            </a:fld>
            <a:endParaRPr lang="en-US"/>
          </a:p>
        </p:txBody>
      </p:sp>
    </p:spTree>
    <p:extLst>
      <p:ext uri="{BB962C8B-B14F-4D97-AF65-F5344CB8AC3E}">
        <p14:creationId xmlns:p14="http://schemas.microsoft.com/office/powerpoint/2010/main" val="1247350459"/>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user/EBRPLibraryTV" TargetMode="External"/><Relationship Id="rId7" Type="http://schemas.openxmlformats.org/officeDocument/2006/relationships/hyperlink" Target="https://www.instagram.com/ebrpl/?hl=en"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pinterest.com/ebrpl/" TargetMode="External"/><Relationship Id="rId5" Type="http://schemas.openxmlformats.org/officeDocument/2006/relationships/hyperlink" Target="https://twitter.com/ebrpl?ref_src=twsrc%5egoogle|twcamp%5eserp|twgr%5eauthor" TargetMode="External"/><Relationship Id="rId4" Type="http://schemas.openxmlformats.org/officeDocument/2006/relationships/hyperlink" Target="https://www.facebook.com/ebrp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9.jpg"/><Relationship Id="rId11" Type="http://schemas.openxmlformats.org/officeDocument/2006/relationships/image" Target="../media/image94.jpg"/><Relationship Id="rId5" Type="http://schemas.openxmlformats.org/officeDocument/2006/relationships/image" Target="../media/image88.jpg"/><Relationship Id="rId10" Type="http://schemas.openxmlformats.org/officeDocument/2006/relationships/image" Target="../media/image93.jpg"/><Relationship Id="rId4" Type="http://schemas.openxmlformats.org/officeDocument/2006/relationships/image" Target="../media/image87.jpg"/><Relationship Id="rId9" Type="http://schemas.openxmlformats.org/officeDocument/2006/relationships/image" Target="../media/image92.jp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hyperlink" Target="http://www.crunchbase.com/company/apple" TargetMode="External"/><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39.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42.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43.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4.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609600"/>
            <a:ext cx="9675433" cy="2585323"/>
          </a:xfrm>
          <a:prstGeom prst="rect">
            <a:avLst/>
          </a:prstGeom>
          <a:noFill/>
        </p:spPr>
        <p:txBody>
          <a:bodyPr wrap="squar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Tools to Market Your </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Bookmobile/Outreach Department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2" descr="Image may contain: 1 per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9416" y="3194923"/>
            <a:ext cx="3124200" cy="262953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336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No photo description available."/>
          <p:cNvPicPr>
            <a:picLocks noChangeAspect="1" noChangeArrowheads="1"/>
          </p:cNvPicPr>
          <p:nvPr/>
        </p:nvPicPr>
        <p:blipFill rotWithShape="1">
          <a:blip r:embed="rId3">
            <a:extLst>
              <a:ext uri="{28A0092B-C50C-407E-A947-70E740481C1C}">
                <a14:useLocalDpi xmlns:a14="http://schemas.microsoft.com/office/drawing/2010/main" val="0"/>
              </a:ext>
            </a:extLst>
          </a:blip>
          <a:srcRect b="19147"/>
          <a:stretch/>
        </p:blipFill>
        <p:spPr bwMode="auto">
          <a:xfrm>
            <a:off x="2569" y="0"/>
            <a:ext cx="3093975" cy="3335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may contain: 2 people, including Jessica McDaniel, people smiling, hat and close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543" y="46107"/>
            <a:ext cx="2705731" cy="28683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may contain: 2 people, people sitting and in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2274" y="46107"/>
            <a:ext cx="3332201" cy="2828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may contain: 3 people, people smiling, people stand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8" y="2914437"/>
            <a:ext cx="3093975" cy="3943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may contain: 4 people, people smiling, outdo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6543" y="2920431"/>
            <a:ext cx="2705731" cy="39375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37203" y="3124200"/>
            <a:ext cx="2767361" cy="2585323"/>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This </a:t>
            </a: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Is </a:t>
            </a:r>
          </a:p>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How We </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Roll! </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2902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may contain: 2 people, people standing, child, hat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5685"/>
            <a:ext cx="2481423" cy="2946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y contain: out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423" y="25685"/>
            <a:ext cx="4281969" cy="29532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may contain: 1 person, smiling, standing, fire and out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3392" y="18836"/>
            <a:ext cx="2374615" cy="2960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may contain: one or more people, sky and outdoor"/>
          <p:cNvPicPr>
            <a:picLocks noChangeAspect="1" noChangeArrowheads="1"/>
          </p:cNvPicPr>
          <p:nvPr/>
        </p:nvPicPr>
        <p:blipFill rotWithShape="1">
          <a:blip r:embed="rId6">
            <a:extLst>
              <a:ext uri="{28A0092B-C50C-407E-A947-70E740481C1C}">
                <a14:useLocalDpi xmlns:a14="http://schemas.microsoft.com/office/drawing/2010/main" val="0"/>
              </a:ext>
            </a:extLst>
          </a:blip>
          <a:srcRect t="20208" r="11701" b="25347"/>
          <a:stretch/>
        </p:blipFill>
        <p:spPr bwMode="auto">
          <a:xfrm>
            <a:off x="19050" y="3345040"/>
            <a:ext cx="9124950" cy="351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410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93069249"/>
              </p:ext>
            </p:extLst>
          </p:nvPr>
        </p:nvGraphicFramePr>
        <p:xfrm>
          <a:off x="0" y="1676400"/>
          <a:ext cx="9144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447800" y="753070"/>
            <a:ext cx="6630020" cy="923330"/>
          </a:xfrm>
          <a:prstGeom prst="rect">
            <a:avLst/>
          </a:prstGeom>
          <a:noFill/>
        </p:spPr>
        <p:txBody>
          <a:bodyPr wrap="none" lIns="91440" tIns="45720" rIns="91440" bIns="45720">
            <a:spAutoFit/>
          </a:bodyPr>
          <a:lstStyle/>
          <a:p>
            <a:pPr algn="ctr"/>
            <a:r>
              <a:rPr lang="en-US"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Who &amp; How to Serve? </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149233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432" y="0"/>
            <a:ext cx="4129618" cy="2023254"/>
          </a:xfrm>
        </p:spPr>
        <p:txBody>
          <a:bodyPr/>
          <a:lstStyle/>
          <a:p>
            <a:r>
              <a:rPr lang="en-US" dirty="0" smtClean="0"/>
              <a:t>The blueprint </a:t>
            </a:r>
            <a:br>
              <a:rPr lang="en-US" dirty="0" smtClean="0"/>
            </a:br>
            <a:endParaRPr lang="en-US" dirty="0"/>
          </a:p>
        </p:txBody>
      </p:sp>
      <p:sp>
        <p:nvSpPr>
          <p:cNvPr id="4" name="Text Placeholder 3"/>
          <p:cNvSpPr>
            <a:spLocks noGrp="1"/>
          </p:cNvSpPr>
          <p:nvPr>
            <p:ph type="body" sz="half" idx="2"/>
          </p:nvPr>
        </p:nvSpPr>
        <p:spPr>
          <a:xfrm>
            <a:off x="403620" y="1905000"/>
            <a:ext cx="4205350" cy="4682346"/>
          </a:xfrm>
        </p:spPr>
        <p:txBody>
          <a:bodyPr>
            <a:normAutofit/>
          </a:bodyPr>
          <a:lstStyle/>
          <a:p>
            <a:pPr marL="342900" indent="-342900" algn="l">
              <a:buAutoNum type="arabicPeriod"/>
            </a:pPr>
            <a:r>
              <a:rPr lang="en-US" sz="2400" dirty="0" smtClean="0">
                <a:latin typeface="Bahnschrift SemiBold" panose="020B0502040204020203" pitchFamily="34" charset="0"/>
              </a:rPr>
              <a:t>The unit </a:t>
            </a:r>
          </a:p>
          <a:p>
            <a:pPr marL="342900" indent="-342900" algn="l">
              <a:buAutoNum type="arabicPeriod"/>
            </a:pPr>
            <a:r>
              <a:rPr lang="en-US" sz="2400" dirty="0" smtClean="0">
                <a:latin typeface="Bahnschrift SemiBold" panose="020B0502040204020203" pitchFamily="34" charset="0"/>
              </a:rPr>
              <a:t>Guerilla </a:t>
            </a:r>
          </a:p>
          <a:p>
            <a:pPr marL="342900" indent="-342900" algn="l">
              <a:buAutoNum type="arabicPeriod"/>
            </a:pPr>
            <a:r>
              <a:rPr lang="en-US" sz="2400" dirty="0" smtClean="0">
                <a:latin typeface="Bahnschrift SemiBold" panose="020B0502040204020203" pitchFamily="34" charset="0"/>
              </a:rPr>
              <a:t>Networking</a:t>
            </a:r>
          </a:p>
          <a:p>
            <a:pPr marL="342900" indent="-342900" algn="l">
              <a:buAutoNum type="arabicPeriod"/>
            </a:pPr>
            <a:r>
              <a:rPr lang="en-US" sz="2400" dirty="0" smtClean="0">
                <a:latin typeface="Bahnschrift SemiBold" panose="020B0502040204020203" pitchFamily="34" charset="0"/>
              </a:rPr>
              <a:t>Advertising</a:t>
            </a:r>
          </a:p>
          <a:p>
            <a:pPr marL="342900" indent="-342900" algn="l">
              <a:buAutoNum type="arabicPeriod"/>
            </a:pPr>
            <a:r>
              <a:rPr lang="en-US" sz="2400" dirty="0" smtClean="0">
                <a:latin typeface="Bahnschrift SemiBold" panose="020B0502040204020203" pitchFamily="34" charset="0"/>
              </a:rPr>
              <a:t>Engaging the Media</a:t>
            </a:r>
          </a:p>
          <a:p>
            <a:pPr marL="342900" indent="-342900" algn="l">
              <a:buAutoNum type="arabicPeriod"/>
            </a:pPr>
            <a:r>
              <a:rPr lang="en-US" sz="2400" dirty="0" err="1">
                <a:latin typeface="Bahnschrift SemiBold" panose="020B0502040204020203" pitchFamily="34" charset="0"/>
              </a:rPr>
              <a:t>Dolla</a:t>
            </a:r>
            <a:r>
              <a:rPr lang="en-US" sz="2400" dirty="0">
                <a:latin typeface="Bahnschrift SemiBold" panose="020B0502040204020203" pitchFamily="34" charset="0"/>
              </a:rPr>
              <a:t>, </a:t>
            </a:r>
            <a:r>
              <a:rPr lang="en-US" sz="2400" dirty="0" err="1">
                <a:latin typeface="Bahnschrift SemiBold" panose="020B0502040204020203" pitchFamily="34" charset="0"/>
              </a:rPr>
              <a:t>DolLa</a:t>
            </a:r>
            <a:r>
              <a:rPr lang="en-US" sz="2400" dirty="0">
                <a:latin typeface="Bahnschrift SemiBold" panose="020B0502040204020203" pitchFamily="34" charset="0"/>
              </a:rPr>
              <a:t> Bills </a:t>
            </a:r>
            <a:r>
              <a:rPr lang="en-US" sz="2400" dirty="0" err="1" smtClean="0">
                <a:latin typeface="Bahnschrift SemiBold" panose="020B0502040204020203" pitchFamily="34" charset="0"/>
              </a:rPr>
              <a:t>Yall</a:t>
            </a:r>
            <a:endParaRPr lang="en-US" sz="2400" dirty="0" smtClean="0">
              <a:latin typeface="Bahnschrift SemiBold" panose="020B0502040204020203" pitchFamily="34" charset="0"/>
            </a:endParaRPr>
          </a:p>
          <a:p>
            <a:pPr marL="342900" indent="-342900" algn="l">
              <a:buAutoNum type="arabicPeriod"/>
            </a:pPr>
            <a:r>
              <a:rPr lang="en-US" sz="2400" dirty="0" smtClean="0">
                <a:latin typeface="Bahnschrift SemiBold" panose="020B0502040204020203" pitchFamily="34" charset="0"/>
              </a:rPr>
              <a:t>The four E’s </a:t>
            </a:r>
          </a:p>
          <a:p>
            <a:pPr algn="l"/>
            <a:endParaRPr lang="en-US" sz="2400" dirty="0" smtClean="0">
              <a:latin typeface="Bahnschrift SemiBold" panose="020B0502040204020203" pitchFamily="34" charset="0"/>
            </a:endParaRPr>
          </a:p>
          <a:p>
            <a:pPr marL="342900" indent="-342900" algn="l">
              <a:buAutoNum type="arabicPeriod"/>
            </a:pPr>
            <a:endParaRPr lang="en-US" dirty="0"/>
          </a:p>
        </p:txBody>
      </p:sp>
      <p:pic>
        <p:nvPicPr>
          <p:cNvPr id="4098" name="Picture 2" descr="Image may contain: 12 people, including LaTrisha E Milton and Kenniece Webber, people sitting"/>
          <p:cNvPicPr>
            <a:picLocks noChangeAspect="1" noChangeArrowheads="1"/>
          </p:cNvPicPr>
          <p:nvPr/>
        </p:nvPicPr>
        <p:blipFill rotWithShape="1">
          <a:blip r:embed="rId3">
            <a:extLst>
              <a:ext uri="{28A0092B-C50C-407E-A947-70E740481C1C}">
                <a14:useLocalDpi xmlns:a14="http://schemas.microsoft.com/office/drawing/2010/main" val="0"/>
              </a:ext>
            </a:extLst>
          </a:blip>
          <a:srcRect t="25504" b="25330"/>
          <a:stretch/>
        </p:blipFill>
        <p:spPr bwMode="auto">
          <a:xfrm>
            <a:off x="4648200" y="906852"/>
            <a:ext cx="3598191" cy="2209800"/>
          </a:xfrm>
          <a:prstGeom prst="rect">
            <a:avLst/>
          </a:prstGeom>
          <a:noFill/>
          <a:ln w="41275">
            <a:solidFill>
              <a:schemeClr val="accent6">
                <a:lumMod val="75000"/>
              </a:schemeClr>
            </a:solidFill>
          </a:ln>
        </p:spPr>
      </p:pic>
      <p:pic>
        <p:nvPicPr>
          <p:cNvPr id="4100" name="Picture 4" descr="Image may contain: 6 people, including Jessica McDaniel, people smiling"/>
          <p:cNvPicPr>
            <a:picLocks noChangeAspect="1" noChangeArrowheads="1"/>
          </p:cNvPicPr>
          <p:nvPr/>
        </p:nvPicPr>
        <p:blipFill rotWithShape="1">
          <a:blip r:embed="rId4">
            <a:extLst>
              <a:ext uri="{28A0092B-C50C-407E-A947-70E740481C1C}">
                <a14:useLocalDpi xmlns:a14="http://schemas.microsoft.com/office/drawing/2010/main" val="0"/>
              </a:ext>
            </a:extLst>
          </a:blip>
          <a:srcRect l="5585" r="6269"/>
          <a:stretch/>
        </p:blipFill>
        <p:spPr bwMode="auto">
          <a:xfrm>
            <a:off x="4608970" y="3352800"/>
            <a:ext cx="3637420" cy="2819400"/>
          </a:xfrm>
          <a:prstGeom prst="rect">
            <a:avLst/>
          </a:prstGeom>
          <a:noFill/>
          <a:ln w="4445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015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err="1" smtClean="0"/>
              <a:t>NuNu</a:t>
            </a:r>
            <a:endParaRPr lang="en-US" dirty="0"/>
          </a:p>
        </p:txBody>
      </p:sp>
      <p:pic>
        <p:nvPicPr>
          <p:cNvPr id="17" name="Picture Placeholder 16"/>
          <p:cNvPicPr>
            <a:picLocks noGrp="1" noChangeAspect="1"/>
          </p:cNvPicPr>
          <p:nvPr>
            <p:ph type="pic" idx="15"/>
          </p:nvPr>
        </p:nvPicPr>
        <p:blipFill>
          <a:blip r:embed="rId3" cstate="print">
            <a:extLst>
              <a:ext uri="{28A0092B-C50C-407E-A947-70E740481C1C}">
                <a14:useLocalDpi xmlns:a14="http://schemas.microsoft.com/office/drawing/2010/main" val="0"/>
              </a:ext>
            </a:extLst>
          </a:blip>
          <a:srcRect l="17900" r="17900"/>
          <a:stretch>
            <a:fillRect/>
          </a:stretch>
        </p:blipFill>
        <p:spPr>
          <a:xfrm>
            <a:off x="609600" y="2324827"/>
            <a:ext cx="2472307" cy="1524000"/>
          </a:xfrm>
        </p:spPr>
      </p:pic>
      <p:sp>
        <p:nvSpPr>
          <p:cNvPr id="11" name="Text Placeholder 10"/>
          <p:cNvSpPr>
            <a:spLocks noGrp="1"/>
          </p:cNvSpPr>
          <p:nvPr>
            <p:ph type="body" sz="half" idx="18"/>
          </p:nvPr>
        </p:nvSpPr>
        <p:spPr/>
        <p:txBody>
          <a:bodyPr/>
          <a:lstStyle/>
          <a:p>
            <a:r>
              <a:rPr lang="en-US" dirty="0" smtClean="0"/>
              <a:t>Community Route/Senior</a:t>
            </a:r>
          </a:p>
          <a:p>
            <a:endParaRPr lang="en-US" dirty="0"/>
          </a:p>
        </p:txBody>
      </p:sp>
      <p:sp>
        <p:nvSpPr>
          <p:cNvPr id="8" name="Text Placeholder 7"/>
          <p:cNvSpPr>
            <a:spLocks noGrp="1"/>
          </p:cNvSpPr>
          <p:nvPr>
            <p:ph type="body" sz="quarter" idx="3"/>
          </p:nvPr>
        </p:nvSpPr>
        <p:spPr/>
        <p:txBody>
          <a:bodyPr/>
          <a:lstStyle/>
          <a:p>
            <a:r>
              <a:rPr lang="en-US" dirty="0" smtClean="0"/>
              <a:t>Betty/big Bleu</a:t>
            </a:r>
            <a:endParaRPr lang="en-US" dirty="0"/>
          </a:p>
        </p:txBody>
      </p:sp>
      <p:pic>
        <p:nvPicPr>
          <p:cNvPr id="18" name="Picture Placeholder 17"/>
          <p:cNvPicPr>
            <a:picLocks noGrp="1" noChangeAspect="1"/>
          </p:cNvPicPr>
          <p:nvPr>
            <p:ph type="pic" idx="21"/>
          </p:nvPr>
        </p:nvPicPr>
        <p:blipFill>
          <a:blip r:embed="rId4">
            <a:extLst>
              <a:ext uri="{28A0092B-C50C-407E-A947-70E740481C1C}">
                <a14:useLocalDpi xmlns:a14="http://schemas.microsoft.com/office/drawing/2010/main" val="0"/>
              </a:ext>
            </a:extLst>
          </a:blip>
          <a:srcRect t="18329" b="18329"/>
          <a:stretch>
            <a:fillRect/>
          </a:stretch>
        </p:blipFill>
        <p:spPr/>
      </p:pic>
      <p:sp>
        <p:nvSpPr>
          <p:cNvPr id="12" name="Text Placeholder 11"/>
          <p:cNvSpPr>
            <a:spLocks noGrp="1"/>
          </p:cNvSpPr>
          <p:nvPr>
            <p:ph type="body" sz="half" idx="19"/>
          </p:nvPr>
        </p:nvSpPr>
        <p:spPr/>
        <p:txBody>
          <a:bodyPr/>
          <a:lstStyle/>
          <a:p>
            <a:r>
              <a:rPr lang="en-US" dirty="0" smtClean="0"/>
              <a:t>Preschool focus</a:t>
            </a:r>
            <a:endParaRPr lang="en-US" dirty="0"/>
          </a:p>
        </p:txBody>
      </p:sp>
      <p:sp>
        <p:nvSpPr>
          <p:cNvPr id="9" name="Text Placeholder 8"/>
          <p:cNvSpPr>
            <a:spLocks noGrp="1"/>
          </p:cNvSpPr>
          <p:nvPr>
            <p:ph type="body" sz="quarter" idx="13"/>
          </p:nvPr>
        </p:nvSpPr>
        <p:spPr/>
        <p:txBody>
          <a:bodyPr/>
          <a:lstStyle/>
          <a:p>
            <a:r>
              <a:rPr lang="en-US" dirty="0" err="1" smtClean="0"/>
              <a:t>DigiBlu</a:t>
            </a:r>
            <a:endParaRPr lang="en-US" dirty="0"/>
          </a:p>
        </p:txBody>
      </p:sp>
      <p:pic>
        <p:nvPicPr>
          <p:cNvPr id="19" name="Picture Placeholder 18"/>
          <p:cNvPicPr>
            <a:picLocks noGrp="1" noChangeAspect="1"/>
          </p:cNvPicPr>
          <p:nvPr>
            <p:ph type="pic" idx="22"/>
          </p:nvPr>
        </p:nvPicPr>
        <p:blipFill>
          <a:blip r:embed="rId5" cstate="print">
            <a:extLst>
              <a:ext uri="{28A0092B-C50C-407E-A947-70E740481C1C}">
                <a14:useLocalDpi xmlns:a14="http://schemas.microsoft.com/office/drawing/2010/main" val="0"/>
              </a:ext>
            </a:extLst>
          </a:blip>
          <a:srcRect t="3898" b="3898"/>
          <a:stretch>
            <a:fillRect/>
          </a:stretch>
        </p:blipFill>
        <p:spPr/>
      </p:pic>
      <p:sp>
        <p:nvSpPr>
          <p:cNvPr id="13" name="Text Placeholder 12"/>
          <p:cNvSpPr>
            <a:spLocks noGrp="1"/>
          </p:cNvSpPr>
          <p:nvPr>
            <p:ph type="body" sz="half" idx="20"/>
          </p:nvPr>
        </p:nvSpPr>
        <p:spPr/>
        <p:txBody>
          <a:bodyPr/>
          <a:lstStyle/>
          <a:p>
            <a:r>
              <a:rPr lang="en-US" dirty="0" smtClean="0"/>
              <a:t>Adult/Technology </a:t>
            </a:r>
            <a:endParaRPr lang="en-US" dirty="0"/>
          </a:p>
        </p:txBody>
      </p:sp>
      <p:sp>
        <p:nvSpPr>
          <p:cNvPr id="16" name="Rectangle 15"/>
          <p:cNvSpPr/>
          <p:nvPr/>
        </p:nvSpPr>
        <p:spPr>
          <a:xfrm>
            <a:off x="835770" y="825235"/>
            <a:ext cx="7619715"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Your Unit/Uniform Speaks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694531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1828800"/>
            <a:ext cx="8748888" cy="5029200"/>
          </a:xfrm>
        </p:spPr>
        <p:txBody>
          <a:bodyPr>
            <a:normAutofit/>
          </a:bodyPr>
          <a:lstStyle/>
          <a:p>
            <a:endParaRPr lang="en-US" sz="500" dirty="0"/>
          </a:p>
          <a:p>
            <a:r>
              <a:rPr lang="en-US" sz="4000" b="1" dirty="0">
                <a:solidFill>
                  <a:srgbClr val="FF0000"/>
                </a:solidFill>
              </a:rPr>
              <a:t>“Geek the </a:t>
            </a:r>
            <a:r>
              <a:rPr lang="en-US" sz="4000" b="1" dirty="0" smtClean="0">
                <a:solidFill>
                  <a:srgbClr val="FF0000"/>
                </a:solidFill>
              </a:rPr>
              <a:t>Bookmobile”</a:t>
            </a:r>
          </a:p>
          <a:p>
            <a:pPr marL="0" indent="0">
              <a:buNone/>
            </a:pPr>
            <a:endParaRPr lang="en-US" sz="2500" dirty="0"/>
          </a:p>
          <a:p>
            <a:pPr algn="ctr"/>
            <a:r>
              <a:rPr lang="en-US" sz="4000" b="1" dirty="0" smtClean="0">
                <a:solidFill>
                  <a:srgbClr val="FF0000"/>
                </a:solidFill>
              </a:rPr>
              <a:t>undercover agents</a:t>
            </a:r>
          </a:p>
          <a:p>
            <a:pPr algn="ctr"/>
            <a:endParaRPr lang="en-US" sz="3000" dirty="0" smtClean="0"/>
          </a:p>
          <a:p>
            <a:pPr algn="r"/>
            <a:r>
              <a:rPr lang="en-US" sz="4000" b="1" dirty="0" smtClean="0">
                <a:solidFill>
                  <a:srgbClr val="FF0000"/>
                </a:solidFill>
              </a:rPr>
              <a:t>Counter-Campaigns</a:t>
            </a:r>
            <a:endParaRPr lang="en-US" sz="4000" dirty="0" smtClean="0"/>
          </a:p>
          <a:p>
            <a:endParaRPr lang="en-US" sz="4000" dirty="0"/>
          </a:p>
          <a:p>
            <a:endParaRPr lang="en-US" dirty="0"/>
          </a:p>
        </p:txBody>
      </p:sp>
      <p:sp>
        <p:nvSpPr>
          <p:cNvPr id="5" name="Rectangle 4"/>
          <p:cNvSpPr/>
          <p:nvPr/>
        </p:nvSpPr>
        <p:spPr>
          <a:xfrm>
            <a:off x="1079064" y="685800"/>
            <a:ext cx="7471982"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Popular Guerilla Attacks!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14145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2590800"/>
            <a:ext cx="8458200" cy="3424107"/>
          </a:xfrm>
        </p:spPr>
        <p:txBody>
          <a:bodyPr>
            <a:noAutofit/>
          </a:bodyPr>
          <a:lstStyle/>
          <a:p>
            <a:pPr marL="0" indent="0" algn="ctr">
              <a:buNone/>
            </a:pPr>
            <a:r>
              <a:rPr lang="en-US" sz="3200" b="1" dirty="0" smtClean="0">
                <a:solidFill>
                  <a:srgbClr val="FF0000"/>
                </a:solidFill>
              </a:rPr>
              <a:t>Craft </a:t>
            </a:r>
            <a:r>
              <a:rPr lang="en-US" sz="3200" b="1" dirty="0">
                <a:solidFill>
                  <a:srgbClr val="FF0000"/>
                </a:solidFill>
              </a:rPr>
              <a:t>an </a:t>
            </a:r>
            <a:r>
              <a:rPr lang="en-US" sz="3200" b="1" dirty="0" smtClean="0">
                <a:solidFill>
                  <a:srgbClr val="FF0000"/>
                </a:solidFill>
              </a:rPr>
              <a:t>elevator pitch</a:t>
            </a:r>
          </a:p>
          <a:p>
            <a:pPr marL="0" indent="0">
              <a:buNone/>
            </a:pPr>
            <a:endParaRPr lang="en-US" sz="1000" b="1" dirty="0">
              <a:solidFill>
                <a:srgbClr val="FF0000"/>
              </a:solidFill>
            </a:endParaRPr>
          </a:p>
          <a:p>
            <a:pPr marL="0" indent="0" algn="ctr">
              <a:buNone/>
            </a:pPr>
            <a:r>
              <a:rPr lang="en-US" sz="3200" b="1" dirty="0" smtClean="0">
                <a:solidFill>
                  <a:srgbClr val="FF0000"/>
                </a:solidFill>
              </a:rPr>
              <a:t>Then</a:t>
            </a:r>
          </a:p>
          <a:p>
            <a:pPr marL="0" indent="0">
              <a:buNone/>
            </a:pPr>
            <a:endParaRPr lang="en-US" sz="1000" b="1" dirty="0">
              <a:solidFill>
                <a:srgbClr val="FF0000"/>
              </a:solidFill>
            </a:endParaRPr>
          </a:p>
          <a:p>
            <a:pPr marL="0" indent="0" algn="ctr">
              <a:buNone/>
            </a:pPr>
            <a:r>
              <a:rPr lang="en-US" sz="3200" b="1" dirty="0" smtClean="0">
                <a:solidFill>
                  <a:srgbClr val="FF0000"/>
                </a:solidFill>
              </a:rPr>
              <a:t>Leverage the Pitch to the community </a:t>
            </a:r>
          </a:p>
          <a:p>
            <a:pPr marL="0" indent="0" algn="ctr">
              <a:buNone/>
            </a:pPr>
            <a:endParaRPr lang="en-US" sz="3200" b="1" dirty="0">
              <a:solidFill>
                <a:srgbClr val="FF0000"/>
              </a:solidFill>
            </a:endParaRPr>
          </a:p>
        </p:txBody>
      </p:sp>
      <p:sp>
        <p:nvSpPr>
          <p:cNvPr id="5" name="Rectangle 4"/>
          <p:cNvSpPr/>
          <p:nvPr/>
        </p:nvSpPr>
        <p:spPr>
          <a:xfrm>
            <a:off x="762000" y="990600"/>
            <a:ext cx="7705379" cy="923330"/>
          </a:xfrm>
          <a:prstGeom prst="rect">
            <a:avLst/>
          </a:prstGeom>
          <a:noFill/>
        </p:spPr>
        <p:txBody>
          <a:bodyPr wrap="none" lIns="91440" tIns="45720" rIns="91440" bIns="45720">
            <a:spAutoFit/>
          </a:bodyPr>
          <a:lstStyle/>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Immediate Guerilla Attack</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860338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Invisibility: </a:t>
            </a:r>
            <a:br>
              <a:rPr lang="en-US" dirty="0" smtClean="0"/>
            </a:br>
            <a:r>
              <a:rPr lang="en-US" dirty="0" smtClean="0"/>
              <a:t>The deathly hallow </a:t>
            </a:r>
            <a:endParaRPr lang="en-US" dirty="0"/>
          </a:p>
        </p:txBody>
      </p:sp>
      <p:sp>
        <p:nvSpPr>
          <p:cNvPr id="2" name="Content Placeholder 1"/>
          <p:cNvSpPr>
            <a:spLocks noGrp="1"/>
          </p:cNvSpPr>
          <p:nvPr>
            <p:ph sz="quarter" idx="13"/>
          </p:nvPr>
        </p:nvSpPr>
        <p:spPr>
          <a:xfrm>
            <a:off x="152401" y="1828800"/>
            <a:ext cx="8839200" cy="5029200"/>
          </a:xfrm>
        </p:spPr>
        <p:txBody>
          <a:bodyPr>
            <a:normAutofit/>
          </a:bodyPr>
          <a:lstStyle/>
          <a:p>
            <a:pPr marL="0" indent="0">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r>
              <a:rPr lang="en-US" b="1" dirty="0" smtClean="0"/>
              <a:t>STOP BEING INVISIBLE </a:t>
            </a:r>
          </a:p>
          <a:p>
            <a:pPr marL="0" indent="0" algn="ctr">
              <a:buNone/>
            </a:pPr>
            <a:r>
              <a:rPr lang="en-US" b="1" dirty="0" smtClean="0">
                <a:solidFill>
                  <a:srgbClr val="FF0000"/>
                </a:solidFill>
              </a:rPr>
              <a:t>(and Taking Yourself for Granted) </a:t>
            </a:r>
          </a:p>
          <a:p>
            <a:pPr marL="457200" indent="-457200">
              <a:buAutoNum type="arabicPeriod" startAt="4"/>
            </a:pPr>
            <a:endParaRPr lang="en-US" b="1" dirty="0"/>
          </a:p>
          <a:p>
            <a:endParaRPr lang="en-US" dirty="0"/>
          </a:p>
        </p:txBody>
      </p:sp>
      <p:pic>
        <p:nvPicPr>
          <p:cNvPr id="7172" name="Picture 4" descr="Image result for invisibility clo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868" y="2214695"/>
            <a:ext cx="4622799"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789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latin typeface="Gill Sans Ultra Bold Condensed" panose="020B0A06020104020203" pitchFamily="34" charset="0"/>
              </a:rPr>
              <a:t>Meet New Friends, </a:t>
            </a:r>
            <a:r>
              <a:rPr lang="en-US" b="1" dirty="0">
                <a:solidFill>
                  <a:srgbClr val="FF0000"/>
                </a:solidFill>
                <a:latin typeface="Gill Sans Ultra Bold Condensed" panose="020B0A06020104020203" pitchFamily="34" charset="0"/>
              </a:rPr>
              <a:t>Network</a:t>
            </a:r>
            <a:br>
              <a:rPr lang="en-US" b="1" dirty="0">
                <a:solidFill>
                  <a:srgbClr val="FF0000"/>
                </a:solidFill>
                <a:latin typeface="Gill Sans Ultra Bold Condensed" panose="020B0A06020104020203" pitchFamily="34" charset="0"/>
              </a:rPr>
            </a:br>
            <a:r>
              <a:rPr lang="en-US" dirty="0" smtClean="0">
                <a:latin typeface="Gill Sans Ultra Bold Condensed" panose="020B0A06020104020203" pitchFamily="34" charset="0"/>
              </a:rPr>
              <a:t/>
            </a:r>
            <a:br>
              <a:rPr lang="en-US" dirty="0" smtClean="0">
                <a:latin typeface="Gill Sans Ultra Bold Condensed" panose="020B0A06020104020203" pitchFamily="34" charset="0"/>
              </a:rPr>
            </a:br>
            <a:r>
              <a:rPr lang="en-US" dirty="0" smtClean="0">
                <a:latin typeface="Gill Sans Ultra Bold Condensed" panose="020B0A06020104020203" pitchFamily="34" charset="0"/>
              </a:rPr>
              <a:t>and</a:t>
            </a:r>
            <a:r>
              <a:rPr lang="en-US" b="1" dirty="0">
                <a:solidFill>
                  <a:srgbClr val="FF0000"/>
                </a:solidFill>
                <a:latin typeface="Gill Sans Ultra Bold Condensed" panose="020B0A06020104020203" pitchFamily="34" charset="0"/>
              </a:rPr>
              <a:t/>
            </a:r>
            <a:br>
              <a:rPr lang="en-US" b="1" dirty="0">
                <a:solidFill>
                  <a:srgbClr val="FF0000"/>
                </a:solidFill>
                <a:latin typeface="Gill Sans Ultra Bold Condensed" panose="020B0A06020104020203" pitchFamily="34" charset="0"/>
              </a:rPr>
            </a:br>
            <a:r>
              <a:rPr lang="en-US" b="1" dirty="0" smtClean="0">
                <a:solidFill>
                  <a:srgbClr val="FF0000"/>
                </a:solidFill>
                <a:latin typeface="Gill Sans Ultra Bold Condensed" panose="020B0A06020104020203" pitchFamily="34" charset="0"/>
              </a:rPr>
              <a:t/>
            </a:r>
            <a:br>
              <a:rPr lang="en-US" b="1" dirty="0" smtClean="0">
                <a:solidFill>
                  <a:srgbClr val="FF0000"/>
                </a:solidFill>
                <a:latin typeface="Gill Sans Ultra Bold Condensed" panose="020B0A06020104020203" pitchFamily="34" charset="0"/>
              </a:rPr>
            </a:br>
            <a:r>
              <a:rPr lang="en-US" dirty="0" smtClean="0">
                <a:latin typeface="Gill Sans Ultra Bold Condensed" panose="020B0A06020104020203" pitchFamily="34" charset="0"/>
              </a:rPr>
              <a:t>the Keep the Old… </a:t>
            </a:r>
            <a:r>
              <a:rPr lang="en-US" b="1" dirty="0">
                <a:solidFill>
                  <a:srgbClr val="FF0000"/>
                </a:solidFill>
                <a:latin typeface="Gill Sans Ultra Bold Condensed" panose="020B0A06020104020203" pitchFamily="34" charset="0"/>
              </a:rPr>
              <a:t>Collaborate</a:t>
            </a:r>
            <a:endParaRPr lang="en-US" dirty="0">
              <a:latin typeface="Gill Sans Ultra Bold Condensed" panose="020B0A06020104020203" pitchFamily="34" charset="0"/>
            </a:endParaRPr>
          </a:p>
        </p:txBody>
      </p:sp>
      <p:pic>
        <p:nvPicPr>
          <p:cNvPr id="11266" name="Picture 2" descr="Image may contain: 1 per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733800"/>
            <a:ext cx="1943100" cy="2590800"/>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1268" name="Picture 4" descr="Image may contain: one or more people and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3733800"/>
            <a:ext cx="1676400" cy="2235200"/>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1272" name="Picture 8" descr="Image may contain: one or more people, people sitting, table and in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3733800"/>
            <a:ext cx="2705100" cy="2028825"/>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7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76200"/>
            <a:ext cx="7773338" cy="1596177"/>
          </a:xfrm>
        </p:spPr>
        <p:txBody>
          <a:bodyPr/>
          <a:lstStyle/>
          <a:p>
            <a:r>
              <a:rPr lang="en-US" dirty="0" smtClean="0"/>
              <a:t>Partner examples </a:t>
            </a:r>
            <a:endParaRPr lang="en-US" dirty="0"/>
          </a:p>
        </p:txBody>
      </p:sp>
      <p:sp>
        <p:nvSpPr>
          <p:cNvPr id="2" name="Content Placeholder 1"/>
          <p:cNvSpPr>
            <a:spLocks noGrp="1"/>
          </p:cNvSpPr>
          <p:nvPr>
            <p:ph sz="quarter" idx="13"/>
          </p:nvPr>
        </p:nvSpPr>
        <p:spPr>
          <a:xfrm>
            <a:off x="762000" y="1371600"/>
            <a:ext cx="3829520" cy="5105400"/>
          </a:xfrm>
        </p:spPr>
        <p:txBody>
          <a:bodyPr>
            <a:normAutofit fontScale="85000" lnSpcReduction="10000"/>
          </a:bodyPr>
          <a:lstStyle/>
          <a:p>
            <a:pPr marL="342900" indent="-342900" algn="l">
              <a:buFont typeface="Arial" panose="020B0604020202020204" pitchFamily="34" charset="0"/>
              <a:buChar char="•"/>
            </a:pPr>
            <a:r>
              <a:rPr lang="en-US" dirty="0" smtClean="0"/>
              <a:t>City Council Members/Office of </a:t>
            </a:r>
            <a:r>
              <a:rPr lang="en-US" dirty="0"/>
              <a:t>C</a:t>
            </a:r>
            <a:r>
              <a:rPr lang="en-US" dirty="0" smtClean="0"/>
              <a:t>ommunity Engagement</a:t>
            </a:r>
          </a:p>
          <a:p>
            <a:pPr marL="342900" indent="-342900" algn="l">
              <a:buFont typeface="Arial" panose="020B0604020202020204" pitchFamily="34" charset="0"/>
              <a:buChar char="•"/>
            </a:pPr>
            <a:r>
              <a:rPr lang="en-US" dirty="0" smtClean="0"/>
              <a:t>Other Libraries, bookstores</a:t>
            </a:r>
          </a:p>
          <a:p>
            <a:pPr marL="342900" indent="-342900" algn="l">
              <a:buFont typeface="Arial" panose="020B0604020202020204" pitchFamily="34" charset="0"/>
              <a:buChar char="•"/>
            </a:pPr>
            <a:r>
              <a:rPr lang="en-US" dirty="0" smtClean="0"/>
              <a:t>YWCA/YMCA</a:t>
            </a:r>
          </a:p>
          <a:p>
            <a:pPr marL="342900" indent="-342900" algn="l">
              <a:buFont typeface="Arial" panose="020B0604020202020204" pitchFamily="34" charset="0"/>
              <a:buChar char="•"/>
            </a:pPr>
            <a:r>
              <a:rPr lang="en-US" dirty="0" smtClean="0"/>
              <a:t>Big Buddy/Boys N Girls Club </a:t>
            </a:r>
          </a:p>
          <a:p>
            <a:pPr marL="342900" indent="-342900" algn="l">
              <a:buFont typeface="Arial" panose="020B0604020202020204" pitchFamily="34" charset="0"/>
              <a:buChar char="•"/>
            </a:pPr>
            <a:r>
              <a:rPr lang="en-US" dirty="0" smtClean="0"/>
              <a:t>BREC (local parks/recreation)</a:t>
            </a:r>
          </a:p>
          <a:p>
            <a:pPr marL="342900" indent="-342900" algn="l">
              <a:buFont typeface="Arial" panose="020B0604020202020204" pitchFamily="34" charset="0"/>
              <a:buChar char="•"/>
            </a:pPr>
            <a:r>
              <a:rPr lang="en-US" dirty="0" smtClean="0"/>
              <a:t>DBA (Downtown Business Association) </a:t>
            </a:r>
          </a:p>
          <a:p>
            <a:pPr marL="342900" indent="-342900" algn="l">
              <a:buFont typeface="Arial" panose="020B0604020202020204" pitchFamily="34" charset="0"/>
              <a:buChar char="•"/>
            </a:pPr>
            <a:r>
              <a:rPr lang="en-US" dirty="0" smtClean="0"/>
              <a:t>SCORE/AARP retirees</a:t>
            </a:r>
          </a:p>
          <a:p>
            <a:pPr marL="342900" indent="-342900" algn="l">
              <a:buFont typeface="Arial" panose="020B0604020202020204" pitchFamily="34" charset="0"/>
              <a:buChar char="•"/>
            </a:pPr>
            <a:r>
              <a:rPr lang="en-US" dirty="0" smtClean="0"/>
              <a:t>Cajun Clickers </a:t>
            </a:r>
          </a:p>
          <a:p>
            <a:pPr marL="342900" indent="-342900" algn="l">
              <a:buFont typeface="Arial" panose="020B0604020202020204" pitchFamily="34" charset="0"/>
              <a:buChar char="•"/>
            </a:pPr>
            <a:r>
              <a:rPr lang="en-US" dirty="0" smtClean="0"/>
              <a:t>Franchises like Raising </a:t>
            </a:r>
            <a:r>
              <a:rPr lang="en-US" dirty="0"/>
              <a:t>Cane’s </a:t>
            </a:r>
            <a:endParaRPr lang="en-US" dirty="0" smtClean="0"/>
          </a:p>
          <a:p>
            <a:pPr marL="342900" indent="-342900" algn="l">
              <a:buFont typeface="Arial" panose="020B0604020202020204" pitchFamily="34" charset="0"/>
              <a:buChar char="•"/>
            </a:pPr>
            <a:r>
              <a:rPr lang="en-US" dirty="0" smtClean="0"/>
              <a:t>Community Coffee	</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3" name="Content Placeholder 2"/>
          <p:cNvSpPr>
            <a:spLocks noGrp="1"/>
          </p:cNvSpPr>
          <p:nvPr>
            <p:ph sz="quarter" idx="14"/>
          </p:nvPr>
        </p:nvSpPr>
        <p:spPr>
          <a:xfrm>
            <a:off x="4953000" y="1371600"/>
            <a:ext cx="3829050" cy="5029200"/>
          </a:xfrm>
        </p:spPr>
        <p:txBody>
          <a:bodyPr>
            <a:normAutofit fontScale="92500" lnSpcReduction="10000"/>
          </a:bodyPr>
          <a:lstStyle/>
          <a:p>
            <a:pPr marL="342900" indent="-342900" algn="l">
              <a:buFont typeface="Arial" panose="020B0604020202020204" pitchFamily="34" charset="0"/>
              <a:buChar char="•"/>
            </a:pPr>
            <a:r>
              <a:rPr lang="en-US" dirty="0" smtClean="0"/>
              <a:t>WIC offices/DHH</a:t>
            </a:r>
          </a:p>
          <a:p>
            <a:pPr marL="342900" indent="-342900" algn="l">
              <a:buFont typeface="Arial" panose="020B0604020202020204" pitchFamily="34" charset="0"/>
              <a:buChar char="•"/>
            </a:pPr>
            <a:r>
              <a:rPr lang="en-US" dirty="0" smtClean="0"/>
              <a:t>Daiquiri Shops/Bars Lounges</a:t>
            </a:r>
          </a:p>
          <a:p>
            <a:pPr marL="342900" indent="-342900" algn="l">
              <a:buFont typeface="Arial" panose="020B0604020202020204" pitchFamily="34" charset="0"/>
              <a:buChar char="•"/>
            </a:pPr>
            <a:r>
              <a:rPr lang="en-US" dirty="0" smtClean="0"/>
              <a:t>Movie Theaters</a:t>
            </a:r>
          </a:p>
          <a:p>
            <a:pPr marL="342900" indent="-342900" algn="l">
              <a:buFont typeface="Arial" panose="020B0604020202020204" pitchFamily="34" charset="0"/>
              <a:buChar char="•"/>
            </a:pPr>
            <a:r>
              <a:rPr lang="en-US" dirty="0" smtClean="0"/>
              <a:t>Entertainment Centers</a:t>
            </a:r>
          </a:p>
          <a:p>
            <a:pPr marL="342900" indent="-342900" algn="l">
              <a:buFont typeface="Arial" panose="020B0604020202020204" pitchFamily="34" charset="0"/>
              <a:buChar char="•"/>
            </a:pPr>
            <a:r>
              <a:rPr lang="en-US" dirty="0" smtClean="0"/>
              <a:t>Farmer’s Markets</a:t>
            </a:r>
          </a:p>
          <a:p>
            <a:pPr marL="342900" indent="-342900" algn="l">
              <a:buFont typeface="Arial" panose="020B0604020202020204" pitchFamily="34" charset="0"/>
              <a:buChar char="•"/>
            </a:pPr>
            <a:r>
              <a:rPr lang="en-US" dirty="0" smtClean="0"/>
              <a:t>Barnes &amp; Noble </a:t>
            </a:r>
          </a:p>
          <a:p>
            <a:pPr marL="342900" indent="-342900" algn="l">
              <a:buFont typeface="Arial" panose="020B0604020202020204" pitchFamily="34" charset="0"/>
              <a:buChar char="•"/>
            </a:pPr>
            <a:r>
              <a:rPr lang="en-US" dirty="0" smtClean="0"/>
              <a:t>Homeschool Networks</a:t>
            </a:r>
          </a:p>
          <a:p>
            <a:pPr marL="342900" indent="-342900" algn="l">
              <a:buFont typeface="Arial" panose="020B0604020202020204" pitchFamily="34" charset="0"/>
              <a:buChar char="•"/>
            </a:pPr>
            <a:r>
              <a:rPr lang="en-US" dirty="0" smtClean="0"/>
              <a:t>Local Community Colleges</a:t>
            </a:r>
          </a:p>
          <a:p>
            <a:pPr marL="342900" indent="-342900" algn="l">
              <a:buFont typeface="Arial" panose="020B0604020202020204" pitchFamily="34" charset="0"/>
              <a:buChar char="•"/>
            </a:pPr>
            <a:r>
              <a:rPr lang="en-US" dirty="0" smtClean="0"/>
              <a:t>Sports Teams! Think Minors</a:t>
            </a:r>
          </a:p>
          <a:p>
            <a:pPr marL="342900" indent="-342900" algn="l">
              <a:buFont typeface="Arial" panose="020B0604020202020204" pitchFamily="34" charset="0"/>
              <a:buChar char="•"/>
            </a:pPr>
            <a:r>
              <a:rPr lang="en-US" dirty="0" smtClean="0"/>
              <a:t>Reality TV Stars/Shows</a:t>
            </a:r>
            <a:endParaRPr lang="en-US" dirty="0"/>
          </a:p>
        </p:txBody>
      </p:sp>
    </p:spTree>
    <p:extLst>
      <p:ext uri="{BB962C8B-B14F-4D97-AF65-F5344CB8AC3E}">
        <p14:creationId xmlns:p14="http://schemas.microsoft.com/office/powerpoint/2010/main" val="2901408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adebysix.files.wordpress.com/2008/02/genevieve-gaucklerl-flaunt-magazingphp.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5059740"/>
            <a:ext cx="8763000" cy="1200329"/>
          </a:xfrm>
          <a:prstGeom prst="rect">
            <a:avLst/>
          </a:prstGeom>
        </p:spPr>
        <p:txBody>
          <a:bodyPr wrap="square">
            <a:spAutoFit/>
          </a:bodyPr>
          <a:lstStyle/>
          <a:p>
            <a:pPr algn="ctr"/>
            <a:r>
              <a:rPr lang="en-US" sz="2400" b="1" dirty="0" smtClean="0">
                <a:solidFill>
                  <a:schemeClr val="bg1"/>
                </a:solidFill>
                <a:effectLst>
                  <a:outerShdw blurRad="38100" dist="38100" dir="2700000" algn="tl">
                    <a:srgbClr val="000000">
                      <a:alpha val="43137"/>
                    </a:srgbClr>
                  </a:outerShdw>
                </a:effectLst>
              </a:rPr>
              <a:t>To display or exhibit ostentatiously, even shamelessly, especially </a:t>
            </a:r>
            <a:r>
              <a:rPr lang="en-US" sz="2400" b="1" dirty="0">
                <a:solidFill>
                  <a:schemeClr val="bg1"/>
                </a:solidFill>
                <a:effectLst>
                  <a:outerShdw blurRad="38100" dist="38100" dir="2700000" algn="tl">
                    <a:srgbClr val="000000">
                      <a:alpha val="43137"/>
                    </a:srgbClr>
                  </a:outerShdw>
                </a:effectLst>
              </a:rPr>
              <a:t>in order to provoke </a:t>
            </a:r>
            <a:r>
              <a:rPr lang="en-US" sz="2400" b="1" dirty="0" smtClean="0">
                <a:solidFill>
                  <a:schemeClr val="bg1"/>
                </a:solidFill>
                <a:effectLst>
                  <a:outerShdw blurRad="38100" dist="38100" dir="2700000" algn="tl">
                    <a:srgbClr val="000000">
                      <a:alpha val="43137"/>
                    </a:srgbClr>
                  </a:outerShdw>
                </a:effectLst>
              </a:rPr>
              <a:t>envy, admiration, </a:t>
            </a:r>
            <a:r>
              <a:rPr lang="en-US" sz="2400" b="1" dirty="0">
                <a:solidFill>
                  <a:schemeClr val="bg1"/>
                </a:solidFill>
                <a:effectLst>
                  <a:outerShdw blurRad="38100" dist="38100" dir="2700000" algn="tl">
                    <a:srgbClr val="000000">
                      <a:alpha val="43137"/>
                    </a:srgbClr>
                  </a:outerShdw>
                </a:effectLst>
              </a:rPr>
              <a:t>or to show defiance</a:t>
            </a:r>
            <a:r>
              <a:rPr lang="en-US" sz="2400" b="1" dirty="0" smtClean="0">
                <a:solidFill>
                  <a:schemeClr val="bg1"/>
                </a:solidFill>
                <a:effectLst>
                  <a:outerShdw blurRad="38100" dist="38100" dir="2700000" algn="tl">
                    <a:srgbClr val="000000">
                      <a:alpha val="43137"/>
                    </a:srgbClr>
                  </a:outerShdw>
                </a:effectLst>
              </a:rPr>
              <a:t>. </a:t>
            </a:r>
          </a:p>
          <a:p>
            <a:pPr algn="ctr"/>
            <a:r>
              <a:rPr lang="en-US" sz="2400" b="1" dirty="0" smtClean="0">
                <a:solidFill>
                  <a:schemeClr val="bg1"/>
                </a:solidFill>
                <a:effectLst>
                  <a:outerShdw blurRad="38100" dist="38100" dir="2700000" algn="tl">
                    <a:srgbClr val="000000">
                      <a:alpha val="43137"/>
                    </a:srgbClr>
                  </a:outerShdw>
                </a:effectLst>
              </a:rPr>
              <a:t>Some call it marketing…we call it FLAUNTING!!!</a:t>
            </a:r>
          </a:p>
        </p:txBody>
      </p:sp>
    </p:spTree>
    <p:extLst>
      <p:ext uri="{BB962C8B-B14F-4D97-AF65-F5344CB8AC3E}">
        <p14:creationId xmlns:p14="http://schemas.microsoft.com/office/powerpoint/2010/main" val="2093340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may contain: 3 people, people sm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419600"/>
            <a:ext cx="1828800" cy="2282911"/>
          </a:xfrm>
          <a:prstGeom prst="rect">
            <a:avLst/>
          </a:prstGeom>
          <a:noFill/>
          <a:ln w="254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8912" y="753070"/>
            <a:ext cx="8476038"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Be More than Your Intentions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0244" name="Picture 4" descr="Image may contain: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4575" y="1780636"/>
            <a:ext cx="2667000" cy="2099393"/>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246" name="Picture 6" descr="Image may contain: 5 peop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997970"/>
            <a:ext cx="2118444" cy="2057400"/>
          </a:xfrm>
          <a:prstGeom prst="rect">
            <a:avLst/>
          </a:prstGeom>
          <a:noFill/>
          <a:ln w="127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7" name="Picture 6" descr="Image may contain: 1 person, tex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024348"/>
            <a:ext cx="2118444" cy="2118444"/>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248" name="Picture 8" descr="Image may contain: 1 person, smiling, out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639" y="2209800"/>
            <a:ext cx="3576340" cy="357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68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ft to right)  Free for All  Director Dawn Logsdon films with Chaundra Johnson and Tameka Roby of the East Baton Rouge Library outreach team in front of their bookmobile. (August 21,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1535"/>
            <a:ext cx="3053080" cy="2289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Tameka Roby's home was gutted after this month's flooding destroyed most –&amp;nbsp;if not all –&amp;nbsp;of her belongings. She is gracious and let us film t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51535"/>
            <a:ext cx="3048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276600"/>
            <a:ext cx="3657600" cy="2743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335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581400"/>
            <a:ext cx="3048000" cy="25146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914400"/>
            <a:ext cx="3048000" cy="2514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533400"/>
            <a:ext cx="4114800" cy="548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5604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How to Meet new People: </a:t>
            </a:r>
            <a:br>
              <a:rPr lang="en-US" dirty="0" smtClean="0"/>
            </a:br>
            <a:r>
              <a:rPr lang="en-US" dirty="0" smtClean="0"/>
              <a:t>Get Uncomfortable</a:t>
            </a:r>
            <a:endParaRPr lang="en-US" dirty="0"/>
          </a:p>
        </p:txBody>
      </p:sp>
      <p:sp>
        <p:nvSpPr>
          <p:cNvPr id="6" name="Content Placeholder 5"/>
          <p:cNvSpPr>
            <a:spLocks noGrp="1"/>
          </p:cNvSpPr>
          <p:nvPr>
            <p:ph sz="quarter" idx="13"/>
          </p:nvPr>
        </p:nvSpPr>
        <p:spPr>
          <a:xfrm>
            <a:off x="533401" y="1828800"/>
            <a:ext cx="8077200" cy="4005072"/>
          </a:xfrm>
        </p:spPr>
        <p:txBody>
          <a:bodyPr>
            <a:normAutofit/>
          </a:bodyPr>
          <a:lstStyle/>
          <a:p>
            <a:pPr marL="0" indent="0" algn="ctr">
              <a:lnSpc>
                <a:spcPct val="150000"/>
              </a:lnSpc>
              <a:buNone/>
            </a:pPr>
            <a:r>
              <a:rPr lang="en-US" b="1" dirty="0" smtClean="0">
                <a:solidFill>
                  <a:srgbClr val="FF0000"/>
                </a:solidFill>
              </a:rPr>
              <a:t>Take </a:t>
            </a:r>
            <a:r>
              <a:rPr lang="en-US" b="1" dirty="0">
                <a:solidFill>
                  <a:srgbClr val="FF0000"/>
                </a:solidFill>
              </a:rPr>
              <a:t>a deep breath and volunteer. </a:t>
            </a:r>
            <a:endParaRPr lang="en-US" b="1" dirty="0" smtClean="0">
              <a:solidFill>
                <a:srgbClr val="FF0000"/>
              </a:solidFill>
            </a:endParaRPr>
          </a:p>
          <a:p>
            <a:endParaRPr lang="en-US" dirty="0"/>
          </a:p>
        </p:txBody>
      </p:sp>
      <p:pic>
        <p:nvPicPr>
          <p:cNvPr id="9218"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33745"/>
            <a:ext cx="5219701" cy="391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437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38200" y="1143000"/>
            <a:ext cx="7772870" cy="3424107"/>
          </a:xfrm>
        </p:spPr>
        <p:txBody>
          <a:bodyPr>
            <a:normAutofit/>
          </a:bodyPr>
          <a:lstStyle/>
          <a:p>
            <a:pPr marL="0" indent="0" algn="ctr">
              <a:buNone/>
            </a:pPr>
            <a:r>
              <a:rPr lang="en-US" sz="4800" b="1" dirty="0" smtClean="0">
                <a:solidFill>
                  <a:srgbClr val="FF0000"/>
                </a:solidFill>
              </a:rPr>
              <a:t>Leverage </a:t>
            </a:r>
            <a:r>
              <a:rPr lang="en-US" sz="4800" b="1" dirty="0">
                <a:solidFill>
                  <a:srgbClr val="FF0000"/>
                </a:solidFill>
              </a:rPr>
              <a:t>scalable advertising </a:t>
            </a:r>
            <a:r>
              <a:rPr lang="en-US" sz="4800" b="1" dirty="0" smtClean="0">
                <a:solidFill>
                  <a:srgbClr val="FF0000"/>
                </a:solidFill>
              </a:rPr>
              <a:t>channels</a:t>
            </a:r>
            <a:endParaRPr lang="en-US" sz="4800" b="1" dirty="0">
              <a:solidFill>
                <a:srgbClr val="FF0000"/>
              </a:solidFill>
            </a:endParaRPr>
          </a:p>
          <a:p>
            <a:endParaRPr lang="en-US" dirty="0"/>
          </a:p>
        </p:txBody>
      </p:sp>
      <p:pic>
        <p:nvPicPr>
          <p:cNvPr id="13314" name="Picture 2" descr="No photo description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3200400"/>
            <a:ext cx="2228851" cy="2971800"/>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3316" name="Picture 4" descr="No photo description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7592" y="3200400"/>
            <a:ext cx="2438399" cy="2971800"/>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3318" name="Picture 6" descr="No photo description availa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3529" y="3200400"/>
            <a:ext cx="3058103" cy="2971800"/>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19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may contain: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643"/>
            <a:ext cx="3440274" cy="252254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may contain: one or more people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73" y="2504139"/>
            <a:ext cx="3168731" cy="2772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0275" y="0"/>
            <a:ext cx="3470804" cy="2504139"/>
          </a:xfrm>
          <a:prstGeom prst="rect">
            <a:avLst/>
          </a:prstGeom>
        </p:spPr>
      </p:pic>
      <p:pic>
        <p:nvPicPr>
          <p:cNvPr id="6146" name="Picture 2" descr="Image may contain: 1 person, smiling, standing and out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554" y="-10461"/>
            <a:ext cx="2522445" cy="25044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may contain: 1 person, bicyc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8640" y="2509782"/>
            <a:ext cx="2315360" cy="27829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3400" y="5562600"/>
            <a:ext cx="8073044" cy="923330"/>
          </a:xfrm>
          <a:prstGeom prst="rect">
            <a:avLst/>
          </a:prstGeom>
          <a:noFill/>
        </p:spPr>
        <p:txBody>
          <a:bodyPr wrap="none" lIns="91440" tIns="45720" rIns="91440" bIns="45720">
            <a:spAutoFit/>
          </a:bodyPr>
          <a:lstStyle/>
          <a:p>
            <a:pPr algn="ctr"/>
            <a:r>
              <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Capturing Media Attention!!</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13" name="Picture 2" descr="Image may contain: 1 pers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8908" y="2504139"/>
            <a:ext cx="3709732" cy="277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44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Social Media—hate the term, love the aps! </a:t>
            </a:r>
            <a:endParaRPr lang="en-US" dirty="0"/>
          </a:p>
        </p:txBody>
      </p:sp>
      <p:sp>
        <p:nvSpPr>
          <p:cNvPr id="3" name="Content Placeholder 2"/>
          <p:cNvSpPr>
            <a:spLocks noGrp="1"/>
          </p:cNvSpPr>
          <p:nvPr>
            <p:ph sz="quarter" idx="14"/>
          </p:nvPr>
        </p:nvSpPr>
        <p:spPr>
          <a:xfrm>
            <a:off x="304800" y="1828800"/>
            <a:ext cx="8763000" cy="4953000"/>
          </a:xfrm>
        </p:spPr>
        <p:txBody>
          <a:bodyPr>
            <a:normAutofit fontScale="62500" lnSpcReduction="20000"/>
          </a:bodyPr>
          <a:lstStyle/>
          <a:p>
            <a:pPr marL="0" indent="0">
              <a:buNone/>
            </a:pPr>
            <a:endParaRPr lang="en-US" dirty="0" smtClean="0"/>
          </a:p>
          <a:p>
            <a:pPr algn="ctr"/>
            <a:r>
              <a:rPr lang="en-US" sz="3100" dirty="0" smtClean="0"/>
              <a:t>YouTube     </a:t>
            </a:r>
            <a:r>
              <a:rPr lang="en-US" sz="3100" dirty="0" smtClean="0">
                <a:hlinkClick r:id="rId3"/>
              </a:rPr>
              <a:t>https</a:t>
            </a:r>
            <a:r>
              <a:rPr lang="en-US" sz="3100" dirty="0">
                <a:hlinkClick r:id="rId3"/>
              </a:rPr>
              <a:t>://www.youtube.com/user/EBRPLibraryTV</a:t>
            </a:r>
            <a:endParaRPr lang="en-US" sz="3100" dirty="0"/>
          </a:p>
          <a:p>
            <a:pPr algn="ctr"/>
            <a:endParaRPr lang="en-US" sz="3100" dirty="0" smtClean="0"/>
          </a:p>
          <a:p>
            <a:pPr algn="ctr"/>
            <a:r>
              <a:rPr lang="en-US" sz="3100" dirty="0" smtClean="0"/>
              <a:t>Facebook  </a:t>
            </a:r>
            <a:r>
              <a:rPr lang="en-US" sz="3100" dirty="0" smtClean="0">
                <a:hlinkClick r:id="rId4"/>
              </a:rPr>
              <a:t>hTtps</a:t>
            </a:r>
            <a:r>
              <a:rPr lang="en-US" sz="3100" dirty="0">
                <a:hlinkClick r:id="rId4"/>
              </a:rPr>
              <a:t>://www.facebook.com/ebrpl/</a:t>
            </a:r>
            <a:endParaRPr lang="en-US" sz="3100" dirty="0" smtClean="0"/>
          </a:p>
          <a:p>
            <a:pPr algn="ctr"/>
            <a:endParaRPr lang="en-US" sz="3100" dirty="0" smtClean="0"/>
          </a:p>
          <a:p>
            <a:pPr algn="ctr"/>
            <a:r>
              <a:rPr lang="en-US" sz="3100" dirty="0" smtClean="0"/>
              <a:t>Twitter   </a:t>
            </a:r>
            <a:r>
              <a:rPr lang="en-US" sz="3100" dirty="0" smtClean="0">
                <a:hlinkClick r:id="rId5"/>
              </a:rPr>
              <a:t>EBRP </a:t>
            </a:r>
            <a:r>
              <a:rPr lang="en-US" sz="3100" dirty="0">
                <a:hlinkClick r:id="rId5"/>
              </a:rPr>
              <a:t>Library (@</a:t>
            </a:r>
            <a:r>
              <a:rPr lang="en-US" sz="3100" dirty="0" err="1">
                <a:hlinkClick r:id="rId5"/>
              </a:rPr>
              <a:t>ebrpl</a:t>
            </a:r>
            <a:r>
              <a:rPr lang="en-US" sz="3100" dirty="0">
                <a:hlinkClick r:id="rId5"/>
              </a:rPr>
              <a:t>) · Twitter</a:t>
            </a:r>
            <a:endParaRPr lang="en-US" sz="3100" dirty="0" smtClean="0"/>
          </a:p>
          <a:p>
            <a:pPr algn="ctr"/>
            <a:endParaRPr lang="en-US" sz="3100" dirty="0" smtClean="0"/>
          </a:p>
          <a:p>
            <a:pPr algn="ctr"/>
            <a:r>
              <a:rPr lang="en-US" sz="3100" dirty="0" smtClean="0"/>
              <a:t>Pinterest  </a:t>
            </a:r>
            <a:r>
              <a:rPr lang="en-US" sz="3100" dirty="0" smtClean="0">
                <a:hlinkClick r:id="rId6"/>
              </a:rPr>
              <a:t>https</a:t>
            </a:r>
            <a:r>
              <a:rPr lang="en-US" sz="3100" dirty="0">
                <a:hlinkClick r:id="rId6"/>
              </a:rPr>
              <a:t>://www.pinterest.com/ebrpl/</a:t>
            </a:r>
            <a:endParaRPr lang="en-US" sz="3100" dirty="0"/>
          </a:p>
          <a:p>
            <a:pPr algn="ctr"/>
            <a:endParaRPr lang="en-US" sz="3100" dirty="0" smtClean="0"/>
          </a:p>
          <a:p>
            <a:pPr algn="ctr"/>
            <a:r>
              <a:rPr lang="en-US" sz="3100" dirty="0" smtClean="0"/>
              <a:t>Instagram  </a:t>
            </a:r>
            <a:r>
              <a:rPr lang="en-US" sz="3100" dirty="0" smtClean="0">
                <a:hlinkClick r:id="rId7"/>
              </a:rPr>
              <a:t>EBRP </a:t>
            </a:r>
            <a:r>
              <a:rPr lang="en-US" sz="3100" dirty="0">
                <a:hlinkClick r:id="rId7"/>
              </a:rPr>
              <a:t>Library (@</a:t>
            </a:r>
            <a:r>
              <a:rPr lang="en-US" sz="3100" dirty="0" err="1">
                <a:hlinkClick r:id="rId7"/>
              </a:rPr>
              <a:t>ebrpl</a:t>
            </a:r>
            <a:r>
              <a:rPr lang="en-US" sz="3100" dirty="0">
                <a:hlinkClick r:id="rId7"/>
              </a:rPr>
              <a:t>) • Instagram photos and videos</a:t>
            </a:r>
          </a:p>
          <a:p>
            <a:pPr marL="0" indent="0" algn="ctr">
              <a:buNone/>
            </a:pPr>
            <a:r>
              <a:rPr lang="en-US" sz="3100" dirty="0"/>
              <a:t/>
            </a:r>
            <a:br>
              <a:rPr lang="en-US" sz="3100" dirty="0"/>
            </a:br>
            <a:endParaRPr lang="en-US" sz="3100" dirty="0"/>
          </a:p>
        </p:txBody>
      </p:sp>
    </p:spTree>
    <p:extLst>
      <p:ext uri="{BB962C8B-B14F-4D97-AF65-F5344CB8AC3E}">
        <p14:creationId xmlns:p14="http://schemas.microsoft.com/office/powerpoint/2010/main" val="3172796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2971800" cy="4001095"/>
          </a:xfrm>
          <a:prstGeom prst="rect">
            <a:avLst/>
          </a:prstGeom>
          <a:solidFill>
            <a:srgbClr val="962A5B"/>
          </a:solidFill>
        </p:spPr>
        <p:txBody>
          <a:bodyPr wrap="square" rtlCol="0">
            <a:spAutoFit/>
          </a:bodyPr>
          <a:lstStyle/>
          <a:p>
            <a:pPr algn="ctr"/>
            <a:r>
              <a:rPr lang="en-US" sz="2800" b="1" dirty="0" smtClean="0">
                <a:solidFill>
                  <a:schemeClr val="bg1"/>
                </a:solidFill>
              </a:rPr>
              <a:t>THE  LIBRARY </a:t>
            </a:r>
          </a:p>
          <a:p>
            <a:pPr algn="ctr"/>
            <a:r>
              <a:rPr lang="en-US" sz="2800" b="1" dirty="0" smtClean="0">
                <a:solidFill>
                  <a:schemeClr val="bg1"/>
                </a:solidFill>
              </a:rPr>
              <a:t>ROAD SHOW</a:t>
            </a:r>
          </a:p>
          <a:p>
            <a:pPr algn="ctr"/>
            <a:endParaRPr lang="en-US" sz="1500" b="1" dirty="0">
              <a:solidFill>
                <a:schemeClr val="bg1"/>
              </a:solidFill>
            </a:endParaRPr>
          </a:p>
          <a:p>
            <a:pPr algn="ctr"/>
            <a:r>
              <a:rPr lang="en-US" sz="2800" b="1" dirty="0" smtClean="0">
                <a:solidFill>
                  <a:schemeClr val="bg1"/>
                </a:solidFill>
              </a:rPr>
              <a:t>The Source </a:t>
            </a:r>
          </a:p>
          <a:p>
            <a:pPr algn="ctr"/>
            <a:endParaRPr lang="en-US" sz="1500" b="1" dirty="0" smtClean="0">
              <a:solidFill>
                <a:schemeClr val="bg1"/>
              </a:solidFill>
            </a:endParaRPr>
          </a:p>
          <a:p>
            <a:pPr algn="ctr"/>
            <a:r>
              <a:rPr lang="en-US" sz="2800" b="1" dirty="0" smtClean="0">
                <a:solidFill>
                  <a:schemeClr val="bg1"/>
                </a:solidFill>
              </a:rPr>
              <a:t>30 minute Magazine style</a:t>
            </a:r>
          </a:p>
          <a:p>
            <a:pPr algn="ctr"/>
            <a:endParaRPr lang="en-US" sz="2800" b="1" dirty="0">
              <a:solidFill>
                <a:schemeClr val="bg1"/>
              </a:solidFill>
            </a:endParaRPr>
          </a:p>
          <a:p>
            <a:pPr algn="ctr"/>
            <a:r>
              <a:rPr lang="en-US" sz="2800" b="1" dirty="0" smtClean="0">
                <a:solidFill>
                  <a:schemeClr val="bg1"/>
                </a:solidFill>
              </a:rPr>
              <a:t>Infomercial Plus</a:t>
            </a:r>
            <a:endParaRPr lang="en-US" sz="1900" b="1" dirty="0">
              <a:solidFill>
                <a:schemeClr val="bg1"/>
              </a:solidFill>
            </a:endParaRPr>
          </a:p>
          <a:p>
            <a:pPr algn="ctr"/>
            <a:r>
              <a:rPr lang="en-US" sz="2800" b="1" dirty="0" smtClean="0"/>
              <a:t> </a:t>
            </a:r>
            <a:endParaRPr lang="en-US" dirty="0"/>
          </a:p>
        </p:txBody>
      </p:sp>
      <p:pic>
        <p:nvPicPr>
          <p:cNvPr id="4" name="Picture 3"/>
          <p:cNvPicPr>
            <a:picLocks noChangeAspect="1"/>
          </p:cNvPicPr>
          <p:nvPr/>
        </p:nvPicPr>
        <p:blipFill rotWithShape="1">
          <a:blip r:embed="rId3"/>
          <a:srcRect l="17518" t="13787" r="18977" b="35"/>
          <a:stretch/>
        </p:blipFill>
        <p:spPr>
          <a:xfrm>
            <a:off x="2971801" y="0"/>
            <a:ext cx="2876909" cy="3505200"/>
          </a:xfrm>
          <a:prstGeom prst="rect">
            <a:avLst/>
          </a:prstGeom>
        </p:spPr>
      </p:pic>
      <p:pic>
        <p:nvPicPr>
          <p:cNvPr id="9" name="Picture 4" descr="http://sphotos-b.xx.fbcdn.net/hphotos-prn1/552143_10151072963988861_1645347329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383" b="4832"/>
          <a:stretch/>
        </p:blipFill>
        <p:spPr bwMode="auto">
          <a:xfrm>
            <a:off x="-7315" y="3616374"/>
            <a:ext cx="2979115" cy="32416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troby.EBRPL\Pictures\iPod Photo Cache\965YOKDJ\IMG_23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8355" y="3616374"/>
            <a:ext cx="2946120" cy="32416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library road sh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4" name="Picture 4" descr="Image result for library road sh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325" y="3616374"/>
            <a:ext cx="3207030" cy="320703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Image result for library road sh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8710" y="51397"/>
            <a:ext cx="3295290" cy="18536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53332" y="2247428"/>
            <a:ext cx="3609898" cy="830997"/>
          </a:xfrm>
          <a:prstGeom prst="rect">
            <a:avLst/>
          </a:prstGeom>
          <a:noFill/>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Library News</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4031633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troby.EBRPL\Pictures\iPod Photo Cache\965YOKDJ\IMG_2344.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6400800" cy="4800600"/>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07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hotos-b.xx.fbcdn.net/hphotos-ash3/575456_10150704980703861_190826387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943" y="3038475"/>
            <a:ext cx="3256058" cy="38195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sphotos-a.xx.fbcdn.net/hphotos-ash3/531253_10150704981228861_200426670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099" y="0"/>
            <a:ext cx="4533901" cy="303847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photos-b.xx.fbcdn.net/hphotos-ash3/554443_10150688306483861_933950814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947" y="0"/>
            <a:ext cx="2342152" cy="1990828"/>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photos-a.xx.fbcdn.net/hphotos-snc7/484334_10150893892343861_785965353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04" y="4233685"/>
            <a:ext cx="2004927" cy="2624316"/>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http://sphotos-a.xx.fbcdn.net/hphotos-prn1/p206x206/524149_10150947276943861_1370850888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7899" y="1990828"/>
            <a:ext cx="2362200" cy="2273196"/>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http://sphotos-b.xx.fbcdn.net/hphotos-ash4/p206x206/391603_10151049309073861_14089556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7664" y="4233685"/>
            <a:ext cx="1968127" cy="2632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504" y="2971800"/>
            <a:ext cx="2281451" cy="1261884"/>
          </a:xfrm>
          <a:prstGeom prst="rect">
            <a:avLst/>
          </a:prstGeom>
          <a:solidFill>
            <a:srgbClr val="962A5B"/>
          </a:solidFill>
        </p:spPr>
        <p:txBody>
          <a:bodyPr wrap="square" rtlCol="0">
            <a:spAutoFit/>
          </a:bodyPr>
          <a:lstStyle/>
          <a:p>
            <a:pPr algn="ctr"/>
            <a:r>
              <a:rPr lang="en-US" sz="3800" b="1" dirty="0" smtClean="0">
                <a:solidFill>
                  <a:schemeClr val="bg1"/>
                </a:solidFill>
                <a:effectLst>
                  <a:outerShdw blurRad="38100" dist="38100" dir="2700000" algn="tl">
                    <a:srgbClr val="000000">
                      <a:alpha val="43137"/>
                    </a:srgbClr>
                  </a:outerShdw>
                </a:effectLst>
              </a:rPr>
              <a:t>Sample Flyers </a:t>
            </a:r>
            <a:endParaRPr lang="en-US" sz="3800" b="1" dirty="0">
              <a:solidFill>
                <a:schemeClr val="bg1"/>
              </a:solidFill>
              <a:effectLst>
                <a:outerShdw blurRad="38100" dist="38100" dir="2700000" algn="tl">
                  <a:srgbClr val="000000">
                    <a:alpha val="43137"/>
                  </a:srgbClr>
                </a:outerShdw>
              </a:effectLst>
            </a:endParaRPr>
          </a:p>
        </p:txBody>
      </p:sp>
      <p:pic>
        <p:nvPicPr>
          <p:cNvPr id="18436" name="Picture 4" descr="http://sphotos-b.xx.fbcdn.net/hphotos-ash3/559418_10150700294188861_1938541781_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
            <a:ext cx="2267947" cy="3038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97399" y="2971800"/>
            <a:ext cx="1409701" cy="1015663"/>
          </a:xfrm>
          <a:prstGeom prst="rect">
            <a:avLst/>
          </a:prstGeom>
          <a:solidFill>
            <a:srgbClr val="962A5B"/>
          </a:solidFill>
        </p:spPr>
        <p:txBody>
          <a:bodyPr wrap="square" rtlCol="0">
            <a:spAutoFit/>
          </a:bodyPr>
          <a:lstStyle/>
          <a:p>
            <a:pPr algn="ctr"/>
            <a:r>
              <a:rPr lang="en-US" sz="3000" b="1" dirty="0" smtClean="0">
                <a:solidFill>
                  <a:schemeClr val="bg1"/>
                </a:solidFill>
                <a:effectLst>
                  <a:outerShdw blurRad="38100" dist="38100" dir="2700000" algn="tl">
                    <a:srgbClr val="000000">
                      <a:alpha val="43137"/>
                    </a:srgbClr>
                  </a:outerShdw>
                </a:effectLst>
              </a:rPr>
              <a:t>Print &amp; Online</a:t>
            </a:r>
            <a:endParaRPr lang="en-US" sz="3000" b="1" dirty="0">
              <a:solidFill>
                <a:schemeClr val="bg1"/>
              </a:solidFill>
              <a:effectLst>
                <a:outerShdw blurRad="38100" dist="38100" dir="2700000" algn="tl">
                  <a:srgbClr val="000000">
                    <a:alpha val="43137"/>
                  </a:srgbClr>
                </a:outerShdw>
              </a:effectLst>
            </a:endParaRPr>
          </a:p>
        </p:txBody>
      </p:sp>
      <p:pic>
        <p:nvPicPr>
          <p:cNvPr id="18442" name="Picture 10" descr="http://sphotos-a.xx.fbcdn.net/hphotos-snc7/p206x206/376106_10150398285433861_1002903052_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5791" y="3987464"/>
            <a:ext cx="1962151" cy="287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644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172200"/>
            <a:ext cx="9144000" cy="923330"/>
          </a:xfrm>
          <a:prstGeom prst="rect">
            <a:avLst/>
          </a:prstGeom>
          <a:solidFill>
            <a:srgbClr val="962A5B"/>
          </a:solidFill>
        </p:spPr>
        <p:txBody>
          <a:bodyPr wrap="square" rtlCol="0">
            <a:spAutoFit/>
          </a:bodyPr>
          <a:lstStyle/>
          <a:p>
            <a:pPr algn="ctr"/>
            <a:r>
              <a:rPr lang="en-US" b="1" dirty="0" smtClean="0">
                <a:solidFill>
                  <a:schemeClr val="bg2"/>
                </a:solidFill>
                <a:effectLst>
                  <a:outerShdw blurRad="38100" dist="38100" dir="2700000" algn="tl">
                    <a:srgbClr val="000000">
                      <a:alpha val="43137"/>
                    </a:srgbClr>
                  </a:outerShdw>
                </a:effectLst>
              </a:rPr>
              <a:t>We service over 185 sites for children, teens, millennials, and seniors.  We also create, coordinate and execute adult system-wide programming for the                                            East Baton Rouge Parish Library System! </a:t>
            </a:r>
            <a:endParaRPr lang="en-US" b="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6365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267" r="26652"/>
          <a:stretch/>
        </p:blipFill>
        <p:spPr>
          <a:xfrm rot="5400000">
            <a:off x="-73204" y="79198"/>
            <a:ext cx="3194408" cy="304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875" t="24999" r="30625"/>
          <a:stretch/>
        </p:blipFill>
        <p:spPr>
          <a:xfrm rot="5400000">
            <a:off x="3006047" y="31678"/>
            <a:ext cx="2368193" cy="230483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18669"/>
          <a:stretch/>
        </p:blipFill>
        <p:spPr>
          <a:xfrm rot="5400000">
            <a:off x="-309940" y="3505202"/>
            <a:ext cx="3657603" cy="30480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3750" r="35000"/>
          <a:stretch/>
        </p:blipFill>
        <p:spPr>
          <a:xfrm rot="5400000">
            <a:off x="3520899" y="1885769"/>
            <a:ext cx="1676400" cy="2641247"/>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19923"/>
          <a:stretch/>
        </p:blipFill>
        <p:spPr>
          <a:xfrm rot="5400000">
            <a:off x="4928102" y="406464"/>
            <a:ext cx="2376185" cy="1547267"/>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27500" r="6875" b="7500"/>
          <a:stretch/>
        </p:blipFill>
        <p:spPr>
          <a:xfrm rot="5400000">
            <a:off x="5682718" y="4051122"/>
            <a:ext cx="2813407" cy="2819399"/>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r="20134"/>
          <a:stretch/>
        </p:blipFill>
        <p:spPr>
          <a:xfrm rot="5400000">
            <a:off x="2952019" y="4130299"/>
            <a:ext cx="2813408" cy="2641997"/>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r="18002"/>
          <a:stretch/>
        </p:blipFill>
        <p:spPr>
          <a:xfrm rot="5400000">
            <a:off x="6843092" y="57010"/>
            <a:ext cx="2347645" cy="2254171"/>
          </a:xfrm>
          <a:prstGeom prst="rect">
            <a:avLst/>
          </a:prstGeom>
        </p:spPr>
      </p:pic>
      <p:sp>
        <p:nvSpPr>
          <p:cNvPr id="12" name="Rectangle 11"/>
          <p:cNvSpPr/>
          <p:nvPr/>
        </p:nvSpPr>
        <p:spPr>
          <a:xfrm>
            <a:off x="5689997" y="2590800"/>
            <a:ext cx="3454003" cy="1107996"/>
          </a:xfrm>
          <a:prstGeom prst="rect">
            <a:avLst/>
          </a:prstGeom>
          <a:noFill/>
        </p:spPr>
        <p:txBody>
          <a:bodyPr wrap="square" lIns="91440" tIns="45720" rIns="91440" bIns="45720">
            <a:spAutoFit/>
          </a:bodyPr>
          <a:lstStyle/>
          <a:p>
            <a:pPr algn="ctr"/>
            <a:r>
              <a:rPr lang="en-US" sz="6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FREE 99</a:t>
            </a:r>
            <a:endPar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24375" t="25000" r="17500" b="37500"/>
          <a:stretch/>
        </p:blipFill>
        <p:spPr>
          <a:xfrm rot="5400000">
            <a:off x="7067405" y="4684445"/>
            <a:ext cx="2745769" cy="1464571"/>
          </a:xfrm>
          <a:prstGeom prst="rect">
            <a:avLst/>
          </a:prstGeom>
        </p:spPr>
      </p:pic>
    </p:spTree>
    <p:extLst>
      <p:ext uri="{BB962C8B-B14F-4D97-AF65-F5344CB8AC3E}">
        <p14:creationId xmlns:p14="http://schemas.microsoft.com/office/powerpoint/2010/main" val="128368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uperjenn.com/wp-content/uploads/2012/03/disney-cast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75" y="2600325"/>
            <a:ext cx="1650999" cy="1981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howmanyarethere.net/wp-content/uploads/2012/09/barnes-and-no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438400"/>
            <a:ext cx="3403600" cy="2552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BDAAkGBwgHBgkIBwgKCgkLDRYPDQwMDRsUFRAWIB0iIiAdHx8kKDQsJCYxJx8fLT0tMTU3Ojo6Iys/RD84QzQ5Ojf/2wBDAQoKCg0MDRoPDxo3JR8lNzc3Nzc3Nzc3Nzc3Nzc3Nzc3Nzc3Nzc3Nzc3Nzc3Nzc3Nzc3Nzc3Nzc3Nzc3Nzc3Nzf/wAARCACaAH8DASIAAhEBAxEB/8QAGwAAAQUBAQAAAAAAAAAAAAAAAAEDBAUGAgf/xAA7EAABAwIEAwUFBgQHAAAAAAABAAIDBBEFEiExBhNBUWFxgZEHFDKhwRUiI0JisRZS0eEXQ3JzksLw/8QAGAEBAQEBAQAAAAAAAAAAAAAAAAECAwT/xAAdEQEBAQEAAwEBAQAAAAAAAAAAARECEiExA1FB/9oADAMBAAIRAxEAPwD3FCEIBCEIBCEIBCEIBITZN1M8VNBJPO9scUbS57nGwAHVYrFsWnxNnNnmkw/C/wAsQOWWoHa4jVo/SLHtPRWS1LWkruIcLopHQyVIkqG7wwAyvHiG3t5qXhlfDiNK2pgEgYSRaRuVwIOtwvPGYoIY+RhVIyCI7OLRfxt/VbnhmndT4NTB5u97eY49pdqr1z4xJdWqEgSrLQQhCAQhCAQhCAQhCAQUJuokEUL5HfC1pJ8kGQ4wxMOq20YIeyGznRA6SSdA79Ld+827FnuRNVT8yoOd/eNB4BWFDhVRWySVkwdmmeZHOdpa5uptS+hwmEPfaWUj7jRtf6/su8yRzvtXOpm00LdAZpSGxt7Seq9AoojBSwwk35cbW+gWW4aw6eurRitc0ho1iadr+HYFsAFz7utSYVCELDQQhCAQhCASEhQMbxiiwSgkrcRmbFCztOrj2AdSvO5q3iLjbMWyS4PgztA1oPOmb49FZNS1usV4qwPCLivxKCNw/JmufRU3+KHCN7HEiO08p1gq7DuCcFo7H3Ns8nWSe7nHxurQ4BhuXK6gpiP9sLXjDVrhPFmA4wQ3D8UppXnZmcB3oradjJonxPF2vblI2uCvOMZ9nmA4k0kUvusv5ZINC09ttlU09Hx/wt+FhVe3FaFvwx1Dc7gPW/7p4b8prV41h+JQ1ApsMhkdBYBjy4yH1J0TmFcKuD/e8ZlDi2xyude/+o9ioqfiLj+uAjOGUtL2yuYf+x+ifPDlTiFpOIMTqKx3WIOLWDy6q5f9Rpq7jLhzDQWT4lTsLB8DDmsB4KmHta4TLrCqnIvbNytP3TbOH8KpwBFQwi3UtufmuZsJoHiz6OAjvjCTmG1qcH4owbGgPs+vikd/ITZ3orgFeQYnwbhdQ7m00Pus7b5ZITlsfJW3CvEWI4NVNw3HJXVFNtHUPN3MHS5/MPmEvH8J09KQuWPD2hzCC0i4I6hdLm0EzUzx08L5pnhkbBdxJ2CdJsLrz32v4tLBhMWFUry2aucGEtNjl6/K6sm3EtxRwyS8f8QvxCsaRgtG8tpICdJXA/EfT5rfxRBgADQABoLbKl4YoY6DDKemjAGRgBsLa9Vdl9l0v8iR2bAJM9ky6TVNukUEgvXJkHVRXSLh0qYJRlCafMAoplKadJqrgekmTD5L9Vw5y4JG5OysiHN7kg9gHaVVVtI2qla+pe6OEmzAzR0ttwOxo6nrsFbRFvIkmlc5sTGEut8WXrbvO3muMHw2XF601M/3WaaDZrRs0JbhJrYYM1jMNp2RXyNZYAm9lNXEMbYo2xsFmtFgF2uLZDtZeO8azfaHtFp6d18lPYW9P6L2JeKTkv8AaHVvcblszhc9wP8AVb/P6z18b6kdaMX3TjpO9QopCAlc89q1iQ+6RNukTDnrgvVwPukumy9Nly4dI0dQfBMDpcuC5MmYdAfNcF7j1sqaefI1vxFRTKXu0+EFKd0y92S5VkS1a5DU0kFOwX50o9G/3IWzoKVlJTMhYBoNT2lZbhiPmy0b3agB5Hje30WxC5d321z8KhCFhonReNYxF7rx5Vm+hnJHm0H6r2XovMPaFS+78QR1bW2Dw1xt1NrfRb/P6z18TopAGAkgBI6qB0YC7xVWyXnOFiS3oOimxtXXMYlOmV7tgAEmZx3cV01vclydyKaIvvugBO5O5GTuUU1ZKAnMnclDe5VDWVMTsu0qdk7k3JHcbIiZwZVZZxA4i7XkDwdqPmD6rb6LzKIupKls7MwA0dl3A3uO8HXyW+wjEGV9MHAjmNADwPkR3Hdcu571vmrBCELDRFkuPqL3ilie1ty3Y281rlX43Tmow6VrfiaMzfJXm5dSzXmWH3AaCLWVzA1V5g5NSQ0HK43HcrWlbdej65nGxld8oqVHHonRF3IIHKKTlFWHJ7khhQQOUV0IipohSiFBDESR0Kn8pBiQU8kGuyhGorcGlbVUTrxj4oztrv5fVX74gq7FgIaGaT9OUeKZo0nD3EVLjkbhCHMnjaDJG7p4HqFdLCezOHlx1Uj2/iT2eNNm7D5ardrh1JL6dJ8CRwuLHYpULKsLjdCaeufE0Wa8l0R+iaojewC1mO4f79RkNH4rNWHr4LHRS5JLuGVwNpAf3XbjrfTHUXsDbhS2x6KJSOBAII2VnE24C3fTJrlLkxDsU0MFlw8AKaInKS8sdidLhdKCCqGeWkLNFJABSOaPBBBMdzss/wAQETvbTC/LaM0hHZ/c2CvMSrG0kQawF88hyxxt3cTtZUUcD6uubRxuD3F953g3Bd2D9Lf3upuLPa/4OpSyCSpdoZPutA2A/wDWWkTFHA2mp44WbMbbxT64W7XQIQhQIVleJ8JLT75StsP8wAbd61ZXLmh7SHAEEWseqS5R5zQ4jUUpOWB88I+IRi72eW58RdXEHFGHNAbJK9jv5XRkEeVl3jXDLjIaigJB3ytNiPBUhqcdpzkFXKLaDO0E/MLr56x4tJ9tGZuakpJ3tG8kg5bB4l1lXVPEMcZLXVkJePywROkH/LQKqbQYpirwKqSacHYOcbD6K5o+DjlBnewdw1U0xAPETb6S1A73QsI9AVJpceMpyxyQTO6MJMTj4ZtD6q1/hOktbmO8coVfWcHuDXGB7HaaC1iU8lx2/iJkDstTSVkTragwOI9QCPmmvt2rrWluF4bUyOGhklYYmN7yXWVcafGsMPLgnqYmjZtyW+ib93xjFDkqKiomafyknL6bK+Z4upqgh8jIZxVV8gySVDB9yJp3bH3nq5arhnCRQU4lkbaV42I+EJvAeHWUQbNUtBlGob0C0C526shUIQooQhCAQhCAK5cxp+JoPiF0kKBA0AWGg7ktkqEAkIv1SoQJbSyQNAFhoO5dIQA0CEIQCEIQf//Z"/>
          <p:cNvSpPr>
            <a:spLocks noChangeAspect="1" noChangeArrowheads="1"/>
          </p:cNvSpPr>
          <p:nvPr/>
        </p:nvSpPr>
        <p:spPr bwMode="auto">
          <a:xfrm>
            <a:off x="63500" y="-688975"/>
            <a:ext cx="1171575" cy="1419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BDAAkGBwgHBgkIBwgKCgkLDRYPDQwMDRsUFRAWIB0iIiAdHx8kKDQsJCYxJx8fLT0tMTU3Ojo6Iys/RD84QzQ5Ojf/2wBDAQoKCg0MDRoPDxo3JR8lNzc3Nzc3Nzc3Nzc3Nzc3Nzc3Nzc3Nzc3Nzc3Nzc3Nzc3Nzc3Nzc3Nzc3Nzc3Nzc3Nzf/wAARCACaAH8DASIAAhEBAxEB/8QAGwAAAQUBAQAAAAAAAAAAAAAAAAEDBAUGAgf/xAA7EAABAwIEAwUFBgQHAAAAAAABAAIDBBEFEiExBhNBUWFxgZEHFDKhwRUiI0JisRZS0eEXQ3JzksLw/8QAGAEBAQEBAQAAAAAAAAAAAAAAAAECAwT/xAAdEQEBAQEAAwEBAQAAAAAAAAAAARECEiExA1FB/9oADAMBAAIRAxEAPwD3FCEIBCEIBCEIBCEIBITZN1M8VNBJPO9scUbS57nGwAHVYrFsWnxNnNnmkw/C/wAsQOWWoHa4jVo/SLHtPRWS1LWkruIcLopHQyVIkqG7wwAyvHiG3t5qXhlfDiNK2pgEgYSRaRuVwIOtwvPGYoIY+RhVIyCI7OLRfxt/VbnhmndT4NTB5u97eY49pdqr1z4xJdWqEgSrLQQhCAQhCAQhCAQhCAQUJuokEUL5HfC1pJ8kGQ4wxMOq20YIeyGznRA6SSdA79Ld+827FnuRNVT8yoOd/eNB4BWFDhVRWySVkwdmmeZHOdpa5uptS+hwmEPfaWUj7jRtf6/su8yRzvtXOpm00LdAZpSGxt7Seq9AoojBSwwk35cbW+gWW4aw6eurRitc0ho1iadr+HYFsAFz7utSYVCELDQQhCAQhCASEhQMbxiiwSgkrcRmbFCztOrj2AdSvO5q3iLjbMWyS4PgztA1oPOmb49FZNS1usV4qwPCLivxKCNw/JmufRU3+KHCN7HEiO08p1gq7DuCcFo7H3Ns8nWSe7nHxurQ4BhuXK6gpiP9sLXjDVrhPFmA4wQ3D8UppXnZmcB3oradjJonxPF2vblI2uCvOMZ9nmA4k0kUvusv5ZINC09ttlU09Hx/wt+FhVe3FaFvwx1Dc7gPW/7p4b8prV41h+JQ1ApsMhkdBYBjy4yH1J0TmFcKuD/e8ZlDi2xyude/+o9ioqfiLj+uAjOGUtL2yuYf+x+ifPDlTiFpOIMTqKx3WIOLWDy6q5f9Rpq7jLhzDQWT4lTsLB8DDmsB4KmHta4TLrCqnIvbNytP3TbOH8KpwBFQwi3UtufmuZsJoHiz6OAjvjCTmG1qcH4owbGgPs+vikd/ITZ3orgFeQYnwbhdQ7m00Pus7b5ZITlsfJW3CvEWI4NVNw3HJXVFNtHUPN3MHS5/MPmEvH8J09KQuWPD2hzCC0i4I6hdLm0EzUzx08L5pnhkbBdxJ2CdJsLrz32v4tLBhMWFUry2aucGEtNjl6/K6sm3EtxRwyS8f8QvxCsaRgtG8tpICdJXA/EfT5rfxRBgADQABoLbKl4YoY6DDKemjAGRgBsLa9Vdl9l0v8iR2bAJM9ky6TVNukUEgvXJkHVRXSLh0qYJRlCafMAoplKadJqrgekmTD5L9Vw5y4JG5OysiHN7kg9gHaVVVtI2qla+pe6OEmzAzR0ttwOxo6nrsFbRFvIkmlc5sTGEut8WXrbvO3muMHw2XF601M/3WaaDZrRs0JbhJrYYM1jMNp2RXyNZYAm9lNXEMbYo2xsFmtFgF2uLZDtZeO8azfaHtFp6d18lPYW9P6L2JeKTkv8AaHVvcblszhc9wP8AVb/P6z18b6kdaMX3TjpO9QopCAlc89q1iQ+6RNukTDnrgvVwPukumy9Nly4dI0dQfBMDpcuC5MmYdAfNcF7j1sqaefI1vxFRTKXu0+EFKd0y92S5VkS1a5DU0kFOwX50o9G/3IWzoKVlJTMhYBoNT2lZbhiPmy0b3agB5Hje30WxC5d321z8KhCFhonReNYxF7rx5Vm+hnJHm0H6r2XovMPaFS+78QR1bW2Dw1xt1NrfRb/P6z18TopAGAkgBI6qB0YC7xVWyXnOFiS3oOimxtXXMYlOmV7tgAEmZx3cV01vclydyKaIvvugBO5O5GTuUU1ZKAnMnclDe5VDWVMTsu0qdk7k3JHcbIiZwZVZZxA4i7XkDwdqPmD6rb6LzKIupKls7MwA0dl3A3uO8HXyW+wjEGV9MHAjmNADwPkR3Hdcu571vmrBCELDRFkuPqL3ilie1ty3Y281rlX43Tmow6VrfiaMzfJXm5dSzXmWH3AaCLWVzA1V5g5NSQ0HK43HcrWlbdej65nGxld8oqVHHonRF3IIHKKTlFWHJ7khhQQOUV0IipohSiFBDESR0Kn8pBiQU8kGuyhGorcGlbVUTrxj4oztrv5fVX74gq7FgIaGaT9OUeKZo0nD3EVLjkbhCHMnjaDJG7p4HqFdLCezOHlx1Uj2/iT2eNNm7D5ardrh1JL6dJ8CRwuLHYpULKsLjdCaeufE0Wa8l0R+iaojewC1mO4f79RkNH4rNWHr4LHRS5JLuGVwNpAf3XbjrfTHUXsDbhS2x6KJSOBAII2VnE24C3fTJrlLkxDsU0MFlw8AKaInKS8sdidLhdKCCqGeWkLNFJABSOaPBBBMdzss/wAQETvbTC/LaM0hHZ/c2CvMSrG0kQawF88hyxxt3cTtZUUcD6uubRxuD3F953g3Bd2D9Lf3upuLPa/4OpSyCSpdoZPutA2A/wDWWkTFHA2mp44WbMbbxT64W7XQIQhQIVleJ8JLT75StsP8wAbd61ZXLmh7SHAEEWseqS5R5zQ4jUUpOWB88I+IRi72eW58RdXEHFGHNAbJK9jv5XRkEeVl3jXDLjIaigJB3ytNiPBUhqcdpzkFXKLaDO0E/MLr56x4tJ9tGZuakpJ3tG8kg5bB4l1lXVPEMcZLXVkJePywROkH/LQKqbQYpirwKqSacHYOcbD6K5o+DjlBnewdw1U0xAPETb6S1A73QsI9AVJpceMpyxyQTO6MJMTj4ZtD6q1/hOktbmO8coVfWcHuDXGB7HaaC1iU8lx2/iJkDstTSVkTragwOI9QCPmmvt2rrWluF4bUyOGhklYYmN7yXWVcafGsMPLgnqYmjZtyW+ib93xjFDkqKiomafyknL6bK+Z4upqgh8jIZxVV8gySVDB9yJp3bH3nq5arhnCRQU4lkbaV42I+EJvAeHWUQbNUtBlGob0C0C526shUIQooQhCAQhCAK5cxp+JoPiF0kKBA0AWGg7ktkqEAkIv1SoQJbSyQNAFhoO5dIQA0CEIQCEIQf//Z"/>
          <p:cNvSpPr>
            <a:spLocks noChangeAspect="1" noChangeArrowheads="1"/>
          </p:cNvSpPr>
          <p:nvPr/>
        </p:nvSpPr>
        <p:spPr bwMode="auto">
          <a:xfrm>
            <a:off x="215900" y="-536575"/>
            <a:ext cx="1171575" cy="1419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Apple Pictur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7244" y="2600325"/>
            <a:ext cx="1444143" cy="17526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9" name="Rectangle 8"/>
          <p:cNvSpPr/>
          <p:nvPr/>
        </p:nvSpPr>
        <p:spPr>
          <a:xfrm>
            <a:off x="1008727" y="420985"/>
            <a:ext cx="7612660" cy="1754326"/>
          </a:xfrm>
          <a:prstGeom prst="rect">
            <a:avLst/>
          </a:prstGeom>
          <a:noFill/>
        </p:spPr>
        <p:txBody>
          <a:bodyPr wrap="none" lIns="91440" tIns="45720" rIns="91440" bIns="45720">
            <a:spAutoFit/>
          </a:bodyPr>
          <a:lstStyle/>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Making your Bookmobile </a:t>
            </a:r>
          </a:p>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 Experience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741841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752600"/>
            <a:ext cx="8534400" cy="452431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smtClean="0">
                <a:ln/>
                <a:solidFill>
                  <a:schemeClr val="accent4"/>
                </a:solidFill>
                <a:effectLst/>
              </a:rPr>
              <a:t>Ostentatious, Obvious &amp; Not So Obvious </a:t>
            </a:r>
          </a:p>
          <a:p>
            <a:pPr algn="ctr"/>
            <a:r>
              <a:rPr lang="en-US" sz="6000" b="1" cap="none" spc="0" dirty="0" smtClean="0">
                <a:ln/>
                <a:solidFill>
                  <a:schemeClr val="accent4"/>
                </a:solidFill>
                <a:effectLst/>
              </a:rPr>
              <a:t>Outreach Ideas</a:t>
            </a:r>
          </a:p>
          <a:p>
            <a:pPr algn="ctr"/>
            <a:endParaRPr lang="en-US" sz="5400" b="1" dirty="0">
              <a:ln/>
              <a:solidFill>
                <a:schemeClr val="accent4"/>
              </a:solidFill>
            </a:endParaRPr>
          </a:p>
          <a:p>
            <a:pPr algn="ctr"/>
            <a:endParaRPr lang="en-US" sz="5400" b="1" cap="none" spc="0" dirty="0">
              <a:ln/>
              <a:solidFill>
                <a:schemeClr val="accent4"/>
              </a:solidFill>
              <a:effectLst/>
            </a:endParaRPr>
          </a:p>
        </p:txBody>
      </p:sp>
    </p:spTree>
    <p:extLst>
      <p:ext uri="{BB962C8B-B14F-4D97-AF65-F5344CB8AC3E}">
        <p14:creationId xmlns:p14="http://schemas.microsoft.com/office/powerpoint/2010/main" val="4177312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solidFill>
            <a:srgbClr val="962A5B"/>
          </a:solidFill>
        </p:spPr>
        <p:txBody>
          <a:bodyPr>
            <a:normAutofit/>
          </a:bodyPr>
          <a:lstStyle/>
          <a:p>
            <a:r>
              <a:rPr lang="en-US" sz="5400" dirty="0" smtClean="0">
                <a:solidFill>
                  <a:schemeClr val="bg1"/>
                </a:solidFill>
                <a:effectLst>
                  <a:outerShdw blurRad="38100" dist="38100" dir="2700000" algn="tl">
                    <a:srgbClr val="000000">
                      <a:alpha val="43137"/>
                    </a:srgbClr>
                  </a:outerShdw>
                </a:effectLst>
              </a:rPr>
              <a:t>Budget Creatively!!!</a:t>
            </a:r>
            <a:endParaRPr lang="en-US" sz="54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752600"/>
            <a:ext cx="9144000" cy="4075176"/>
          </a:xfrm>
        </p:spPr>
        <p:txBody>
          <a:bodyPr>
            <a:noAutofit/>
          </a:bodyPr>
          <a:lstStyle/>
          <a:p>
            <a:pPr marL="0" indent="0" algn="ctr">
              <a:buNone/>
            </a:pPr>
            <a:endParaRPr lang="en-US" sz="3600" b="1" cap="all" dirty="0" smtClean="0">
              <a:solidFill>
                <a:srgbClr val="962A5B"/>
              </a:solidFill>
              <a:effectLst>
                <a:outerShdw blurRad="38100" dist="38100" dir="2700000" algn="tl">
                  <a:srgbClr val="000000">
                    <a:alpha val="43137"/>
                  </a:srgbClr>
                </a:outerShdw>
              </a:effectLst>
            </a:endParaRPr>
          </a:p>
          <a:p>
            <a:pPr marL="0" indent="0" algn="ctr">
              <a:buNone/>
            </a:pPr>
            <a:r>
              <a:rPr lang="en-US" sz="3600" b="1" cap="all" dirty="0" smtClean="0">
                <a:solidFill>
                  <a:srgbClr val="962A5B"/>
                </a:solidFill>
                <a:effectLst>
                  <a:outerShdw blurRad="38100" dist="38100" dir="2700000" algn="tl">
                    <a:srgbClr val="000000">
                      <a:alpha val="43137"/>
                    </a:srgbClr>
                  </a:outerShdw>
                </a:effectLst>
              </a:rPr>
              <a:t>Know </a:t>
            </a:r>
            <a:r>
              <a:rPr lang="en-US" sz="3600" b="1" cap="all" dirty="0">
                <a:solidFill>
                  <a:srgbClr val="962A5B"/>
                </a:solidFill>
                <a:effectLst>
                  <a:outerShdw blurRad="38100" dist="38100" dir="2700000" algn="tl">
                    <a:srgbClr val="000000">
                      <a:alpha val="43137"/>
                    </a:srgbClr>
                  </a:outerShdw>
                </a:effectLst>
              </a:rPr>
              <a:t>when to splurge</a:t>
            </a:r>
            <a:r>
              <a:rPr lang="en-US" sz="3600" b="1" cap="all" dirty="0" smtClean="0">
                <a:solidFill>
                  <a:srgbClr val="962A5B"/>
                </a:solidFill>
                <a:effectLst>
                  <a:outerShdw blurRad="38100" dist="38100" dir="2700000" algn="tl">
                    <a:srgbClr val="000000">
                      <a:alpha val="43137"/>
                    </a:srgbClr>
                  </a:outerShdw>
                </a:effectLst>
              </a:rPr>
              <a:t>! </a:t>
            </a:r>
          </a:p>
          <a:p>
            <a:pPr marL="0" indent="0" algn="ctr">
              <a:buNone/>
            </a:pPr>
            <a:r>
              <a:rPr lang="en-US" sz="3600" b="1" dirty="0" smtClean="0">
                <a:solidFill>
                  <a:srgbClr val="962A5B"/>
                </a:solidFill>
                <a:effectLst>
                  <a:outerShdw blurRad="38100" dist="38100" dir="2700000" algn="tl">
                    <a:srgbClr val="000000">
                      <a:alpha val="43137"/>
                    </a:srgbClr>
                  </a:outerShdw>
                </a:effectLst>
              </a:rPr>
              <a:t>Less is More!</a:t>
            </a:r>
            <a:endParaRPr lang="en-US" sz="3600" b="1" cap="all" dirty="0">
              <a:solidFill>
                <a:srgbClr val="962A5B"/>
              </a:solidFill>
              <a:effectLst>
                <a:outerShdw blurRad="38100" dist="38100" dir="2700000" algn="tl">
                  <a:srgbClr val="000000">
                    <a:alpha val="43137"/>
                  </a:srgbClr>
                </a:outerShdw>
              </a:effectLst>
            </a:endParaRPr>
          </a:p>
          <a:p>
            <a:pPr marL="0" indent="0" algn="l">
              <a:buNone/>
            </a:pPr>
            <a:endParaRPr lang="en-US" dirty="0"/>
          </a:p>
        </p:txBody>
      </p:sp>
      <p:pic>
        <p:nvPicPr>
          <p:cNvPr id="10242" name="Picture 2" descr="http://ebrpl.files.wordpress.com/2011/01/book-sale.jpg?w=300&amp;h=2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3674"/>
            <a:ext cx="2559050" cy="23543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bigreadblog.arts.gov/wp-content/themes/default/images/BlueTar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9050" y="4503674"/>
            <a:ext cx="3003550" cy="235432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ebr.lib.la.us/services/images/bookmobi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8000" y="4503674"/>
            <a:ext cx="3556000" cy="237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122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62" y="0"/>
            <a:ext cx="2589111" cy="2831544"/>
          </a:xfrm>
          <a:prstGeom prst="rect">
            <a:avLst/>
          </a:prstGeom>
          <a:solidFill>
            <a:srgbClr val="962A5B"/>
          </a:solidFill>
        </p:spPr>
        <p:txBody>
          <a:bodyPr wrap="square" rtlCol="0">
            <a:spAutoFit/>
          </a:bodyPr>
          <a:lstStyle/>
          <a:p>
            <a:pPr algn="ctr"/>
            <a:r>
              <a:rPr lang="en-US" sz="2000" b="1" dirty="0" smtClean="0">
                <a:solidFill>
                  <a:schemeClr val="bg1"/>
                </a:solidFill>
              </a:rPr>
              <a:t>CHELSEA’S CAFÉ</a:t>
            </a:r>
          </a:p>
          <a:p>
            <a:pPr algn="ctr"/>
            <a:endParaRPr lang="en-US" sz="2000" b="1" dirty="0" smtClean="0">
              <a:solidFill>
                <a:schemeClr val="bg1"/>
              </a:solidFill>
            </a:endParaRPr>
          </a:p>
          <a:p>
            <a:pPr algn="ctr"/>
            <a:r>
              <a:rPr lang="en-US" sz="2000" b="1" cap="all" dirty="0" smtClean="0">
                <a:solidFill>
                  <a:schemeClr val="bg1"/>
                </a:solidFill>
              </a:rPr>
              <a:t>Wednesday Night </a:t>
            </a:r>
          </a:p>
          <a:p>
            <a:pPr algn="ctr"/>
            <a:r>
              <a:rPr lang="en-US" sz="2000" b="1" cap="all" dirty="0" smtClean="0">
                <a:solidFill>
                  <a:schemeClr val="bg1"/>
                </a:solidFill>
              </a:rPr>
              <a:t>6 p.m. – 8 p.m. </a:t>
            </a:r>
          </a:p>
          <a:p>
            <a:pPr algn="ctr"/>
            <a:endParaRPr lang="en-US" sz="2000" b="1" cap="all" dirty="0" smtClean="0">
              <a:solidFill>
                <a:schemeClr val="bg1"/>
              </a:solidFill>
            </a:endParaRPr>
          </a:p>
          <a:p>
            <a:pPr algn="ctr"/>
            <a:r>
              <a:rPr lang="en-US" sz="2000" b="1" cap="all" dirty="0" smtClean="0">
                <a:solidFill>
                  <a:schemeClr val="bg1"/>
                </a:solidFill>
              </a:rPr>
              <a:t>Free</a:t>
            </a:r>
          </a:p>
          <a:p>
            <a:pPr algn="ctr"/>
            <a:r>
              <a:rPr lang="en-US" sz="2000" b="1" cap="all" dirty="0" smtClean="0">
                <a:solidFill>
                  <a:schemeClr val="bg1"/>
                </a:solidFill>
              </a:rPr>
              <a:t>Family Friendly</a:t>
            </a:r>
          </a:p>
          <a:p>
            <a:pPr algn="ctr"/>
            <a:r>
              <a:rPr lang="en-US" sz="2000" b="1" cap="all" dirty="0" smtClean="0">
                <a:solidFill>
                  <a:schemeClr val="bg1"/>
                </a:solidFill>
              </a:rPr>
              <a:t>Fun</a:t>
            </a:r>
          </a:p>
          <a:p>
            <a:endParaRPr lang="en-US" dirty="0"/>
          </a:p>
        </p:txBody>
      </p:sp>
      <p:pic>
        <p:nvPicPr>
          <p:cNvPr id="15362" name="Picture 2" descr="http://sphotos-a.xx.fbcdn.net/hphotos-ash3/8122_143103293860_80847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096" y="76200"/>
            <a:ext cx="3470519" cy="3733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4" name="Picture 4" descr="http://sphotos-b.xx.fbcdn.net/hphotos-snc6/8122_143103913860_547544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25" y="4401275"/>
            <a:ext cx="1771650" cy="2362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5366" name="Picture 6" descr="http://sphotos-b.xx.fbcdn.net/hphotos-snc6/8122_143103953860_6588407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0633" y="3905250"/>
            <a:ext cx="3963367" cy="297252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photos-a.xx.fbcdn.net/hphotos-snc6/p206x206/168987_492371513860_5796885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4591" y="4286975"/>
            <a:ext cx="3247009"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photos-a.xx.fbcdn.net/hphotos-ash3/180559_10150092655563861_879502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49" y="-13426"/>
            <a:ext cx="2914651" cy="284797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sphotos-a.xx.fbcdn.net/hphotos-prn1/31852_388447743860_5485849_n.jpg"/>
          <p:cNvPicPr>
            <a:picLocks noChangeAspect="1" noChangeArrowheads="1"/>
          </p:cNvPicPr>
          <p:nvPr/>
        </p:nvPicPr>
        <p:blipFill rotWithShape="1">
          <a:blip r:embed="rId8">
            <a:extLst>
              <a:ext uri="{28A0092B-C50C-407E-A947-70E740481C1C}">
                <a14:useLocalDpi xmlns:a14="http://schemas.microsoft.com/office/drawing/2010/main" val="0"/>
              </a:ext>
            </a:extLst>
          </a:blip>
          <a:srcRect t="26160" b="14590"/>
          <a:stretch/>
        </p:blipFill>
        <p:spPr bwMode="auto">
          <a:xfrm>
            <a:off x="2732" y="2834549"/>
            <a:ext cx="3268510" cy="1452426"/>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http://sphotos-b.xx.fbcdn.net/hphotos-prn1/31852_388447753860_6208062_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0986" y="2834549"/>
            <a:ext cx="2235414" cy="158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05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ttp://sphotos-a.xx.fbcdn.net/hphotos-snc7/487786_10150971718198861_633957434_n.jpg"/>
          <p:cNvPicPr>
            <a:picLocks noChangeAspect="1" noChangeArrowheads="1"/>
          </p:cNvPicPr>
          <p:nvPr/>
        </p:nvPicPr>
        <p:blipFill rotWithShape="1">
          <a:blip r:embed="rId2">
            <a:extLst>
              <a:ext uri="{28A0092B-C50C-407E-A947-70E740481C1C}">
                <a14:useLocalDpi xmlns:a14="http://schemas.microsoft.com/office/drawing/2010/main" val="0"/>
              </a:ext>
            </a:extLst>
          </a:blip>
          <a:srcRect t="29664"/>
          <a:stretch/>
        </p:blipFill>
        <p:spPr bwMode="auto">
          <a:xfrm>
            <a:off x="2865860" y="-11978"/>
            <a:ext cx="6249566" cy="2143846"/>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9226" name="Picture 10" descr="http://sphotos-a.xx.fbcdn.net/hphotos-ash4/p206x206/283647_10150946288028861_64044012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74" y="2247034"/>
            <a:ext cx="3082137" cy="4183495"/>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photos-b.xx.fbcdn.net/hphotos-ash4/217800_10150971722888861_324584548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296375"/>
            <a:ext cx="2454405" cy="2335645"/>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9234" name="Picture 18" descr="http://sphotos-a.xx.fbcdn.net/hphotos-snc6/207565_10150971723383861_1761333185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 y="-2414"/>
            <a:ext cx="2865859" cy="6860413"/>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9238" name="Picture 22" descr="http://sphotos-a.xx.fbcdn.net/hphotos-snc6/252145_10150246627278861_216266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9711" y="2285134"/>
            <a:ext cx="2971800" cy="1828800"/>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81972"/>
            <a:ext cx="3615080" cy="523220"/>
          </a:xfrm>
          <a:prstGeom prst="rect">
            <a:avLst/>
          </a:prstGeom>
          <a:solidFill>
            <a:srgbClr val="962A5B"/>
          </a:solid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Score Big With Books!</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2591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photos-b.xx.fbcdn.net/hphotos-ash3/12953_203643333860_2985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3505199"/>
            <a:ext cx="3280422" cy="32397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photos-a.xx.fbcdn.net/hphotos-prn1/12953_203643338860_431025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001" y="3505200"/>
            <a:ext cx="4753233" cy="316357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photos-b.xx.fbcdn.net/hphotos-ash3/552042_10150709363238861_1426020762_n.jpg"/>
          <p:cNvPicPr>
            <a:picLocks noChangeAspect="1" noChangeArrowheads="1"/>
          </p:cNvPicPr>
          <p:nvPr/>
        </p:nvPicPr>
        <p:blipFill rotWithShape="1">
          <a:blip r:embed="rId4">
            <a:extLst>
              <a:ext uri="{28A0092B-C50C-407E-A947-70E740481C1C}">
                <a14:useLocalDpi xmlns:a14="http://schemas.microsoft.com/office/drawing/2010/main" val="0"/>
              </a:ext>
            </a:extLst>
          </a:blip>
          <a:srcRect b="23375"/>
          <a:stretch/>
        </p:blipFill>
        <p:spPr bwMode="auto">
          <a:xfrm>
            <a:off x="6186210" y="0"/>
            <a:ext cx="294826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may contain: 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0" y="-106338"/>
            <a:ext cx="4083050" cy="3241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84543" y="2958524"/>
            <a:ext cx="3363633" cy="584775"/>
          </a:xfrm>
          <a:prstGeom prst="rect">
            <a:avLst/>
          </a:prstGeom>
          <a:solidFill>
            <a:srgbClr val="962A5B"/>
          </a:solidFill>
        </p:spPr>
        <p:txBody>
          <a:bodyPr wrap="square" rtlCol="0">
            <a:spAutoFit/>
          </a:bodyPr>
          <a:lstStyle/>
          <a:p>
            <a:r>
              <a:rPr lang="en-US" sz="3200" b="1" dirty="0" smtClean="0">
                <a:solidFill>
                  <a:schemeClr val="bg1"/>
                </a:solidFill>
              </a:rPr>
              <a:t>ATTIC TREASURES</a:t>
            </a:r>
            <a:endParaRPr lang="en-US" sz="3200" b="1" dirty="0">
              <a:solidFill>
                <a:schemeClr val="bg1"/>
              </a:solidFill>
            </a:endParaRPr>
          </a:p>
        </p:txBody>
      </p:sp>
    </p:spTree>
    <p:extLst>
      <p:ext uri="{BB962C8B-B14F-4D97-AF65-F5344CB8AC3E}">
        <p14:creationId xmlns:p14="http://schemas.microsoft.com/office/powerpoint/2010/main" val="2557203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2895600" cy="2308324"/>
          </a:xfrm>
          <a:prstGeom prst="rect">
            <a:avLst/>
          </a:prstGeom>
          <a:solidFill>
            <a:srgbClr val="962A5B"/>
          </a:solidFill>
        </p:spPr>
        <p:txBody>
          <a:bodyPr wrap="square" rtlCol="0">
            <a:spAutoFit/>
          </a:bodyPr>
          <a:lstStyle/>
          <a:p>
            <a:pPr algn="ctr"/>
            <a:r>
              <a:rPr lang="en-US" sz="3600" b="1" dirty="0" smtClean="0">
                <a:solidFill>
                  <a:schemeClr val="bg1"/>
                </a:solidFill>
              </a:rPr>
              <a:t>LOUISIANA </a:t>
            </a:r>
          </a:p>
          <a:p>
            <a:pPr algn="ctr"/>
            <a:r>
              <a:rPr lang="en-US" sz="3600" b="1" dirty="0" smtClean="0">
                <a:solidFill>
                  <a:schemeClr val="bg1"/>
                </a:solidFill>
              </a:rPr>
              <a:t>BOOK </a:t>
            </a:r>
          </a:p>
          <a:p>
            <a:pPr algn="ctr"/>
            <a:r>
              <a:rPr lang="en-US" sz="3600" b="1" dirty="0" smtClean="0">
                <a:solidFill>
                  <a:schemeClr val="bg1"/>
                </a:solidFill>
              </a:rPr>
              <a:t>FESTIVAL</a:t>
            </a:r>
          </a:p>
          <a:p>
            <a:endParaRPr lang="en-US" sz="3600" dirty="0">
              <a:solidFill>
                <a:schemeClr val="bg1"/>
              </a:solidFill>
            </a:endParaRPr>
          </a:p>
        </p:txBody>
      </p:sp>
      <p:pic>
        <p:nvPicPr>
          <p:cNvPr id="6150" name="Picture 6" descr="http://sphotos-a.xx.fbcdn.net/hphotos-snc6/205404_1006808055870_799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5399"/>
            <a:ext cx="23622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blog.nola.com/living/2007/11/large_Boo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905000"/>
            <a:ext cx="3590429" cy="336041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may contain: 1 person, smiling, eyeglas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992460"/>
            <a:ext cx="2762250" cy="38655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may contain: 1 person, smiling, stripes and outdoor"/>
          <p:cNvPicPr>
            <a:picLocks noChangeAspect="1" noChangeArrowheads="1"/>
          </p:cNvPicPr>
          <p:nvPr/>
        </p:nvPicPr>
        <p:blipFill rotWithShape="1">
          <a:blip r:embed="rId6">
            <a:extLst>
              <a:ext uri="{28A0092B-C50C-407E-A947-70E740481C1C}">
                <a14:useLocalDpi xmlns:a14="http://schemas.microsoft.com/office/drawing/2010/main" val="0"/>
              </a:ext>
            </a:extLst>
          </a:blip>
          <a:srcRect t="10447"/>
          <a:stretch/>
        </p:blipFill>
        <p:spPr bwMode="auto">
          <a:xfrm>
            <a:off x="3609479" y="3018378"/>
            <a:ext cx="2881607" cy="383962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photos-a.xx.fbcdn.net/hphotos-snc6/248389_10150199824343861_811959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6550" y="-25399"/>
            <a:ext cx="4130233" cy="30437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0594" y="5265418"/>
            <a:ext cx="3328290"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smtClean="0">
                <a:ln/>
                <a:solidFill>
                  <a:schemeClr val="accent3"/>
                </a:solidFill>
                <a:effectLst/>
              </a:rPr>
              <a:t>Annual Partner</a:t>
            </a:r>
            <a:endParaRPr lang="en-US" sz="4800" b="1" cap="none" spc="0" dirty="0">
              <a:ln/>
              <a:solidFill>
                <a:schemeClr val="accent3"/>
              </a:solidFill>
              <a:effectLst/>
            </a:endParaRPr>
          </a:p>
        </p:txBody>
      </p:sp>
    </p:spTree>
    <p:extLst>
      <p:ext uri="{BB962C8B-B14F-4D97-AF65-F5344CB8AC3E}">
        <p14:creationId xmlns:p14="http://schemas.microsoft.com/office/powerpoint/2010/main" val="1031967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533400"/>
            <a:ext cx="7213834"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Mid-City Mini Micro-Con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6386" name="Picture 2" descr="Image may contain: one or more peo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697534"/>
            <a:ext cx="3818467" cy="2147888"/>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6388" name="Picture 4" descr="No photo description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105275"/>
            <a:ext cx="2868469" cy="2267943"/>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6390" name="Picture 6" descr="Image may contain: 4 people, people smiling, people standing and sho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49" y="1697534"/>
            <a:ext cx="2868469" cy="2147888"/>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6392" name="Picture 8" descr="Image may contain: 1 person, smiling, stand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83"/>
          <a:stretch/>
        </p:blipFill>
        <p:spPr bwMode="auto">
          <a:xfrm>
            <a:off x="6610350" y="4095750"/>
            <a:ext cx="1703916" cy="2054174"/>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6394" name="Picture 10" descr="Image may contain: 1 person, indo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0209" y="4105275"/>
            <a:ext cx="2762250" cy="2071688"/>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8785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40721"/>
            <a:ext cx="5257800" cy="369332"/>
          </a:xfrm>
          <a:prstGeom prst="rect">
            <a:avLst/>
          </a:prstGeom>
          <a:noFill/>
        </p:spPr>
        <p:txBody>
          <a:bodyPr wrap="square" rtlCol="0">
            <a:spAutoFit/>
          </a:bodyPr>
          <a:lstStyle/>
          <a:p>
            <a:r>
              <a:rPr lang="en-US" dirty="0" smtClean="0"/>
              <a:t>CHRISTMAS AND PARADES</a:t>
            </a:r>
            <a:endParaRPr lang="en-US" dirty="0"/>
          </a:p>
        </p:txBody>
      </p:sp>
      <p:pic>
        <p:nvPicPr>
          <p:cNvPr id="7172" name="Picture 4" descr="http://sphotos-a.xx.fbcdn.net/hphotos-snc6/8122_143093543860_6499172_n.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22"/>
          <a:stretch/>
        </p:blipFill>
        <p:spPr bwMode="auto">
          <a:xfrm>
            <a:off x="5073799" y="3429001"/>
            <a:ext cx="4070201" cy="34289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photos-b.xx.fbcdn.net/hphotos-snc7/384724_10150423531988861_1148691919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 y="-13504"/>
            <a:ext cx="3886201"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photos-a.xx.fbcdn.net/hphotos-prn1/163390_10150970538712244_1135679807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5873" y="25400"/>
            <a:ext cx="2953124" cy="341312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photos-a.xx.fbcdn.net/hphotos-ash4/381888_10150400713253861_1869225633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8900" y="3806105"/>
            <a:ext cx="2463949" cy="32150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22525" y="2577296"/>
            <a:ext cx="2708275" cy="1323439"/>
          </a:xfrm>
          <a:prstGeom prst="rect">
            <a:avLst/>
          </a:prstGeom>
          <a:solidFill>
            <a:srgbClr val="962A5B"/>
          </a:solid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rPr>
              <a:t>Season’s Readings </a:t>
            </a:r>
            <a:endParaRPr lang="en-US" sz="4000" b="1" dirty="0">
              <a:solidFill>
                <a:schemeClr val="bg1"/>
              </a:solidFill>
              <a:effectLst>
                <a:outerShdw blurRad="38100" dist="38100" dir="2700000" algn="tl">
                  <a:srgbClr val="000000">
                    <a:alpha val="43137"/>
                  </a:srgbClr>
                </a:outerShdw>
              </a:effectLst>
            </a:endParaRPr>
          </a:p>
        </p:txBody>
      </p:sp>
      <p:pic>
        <p:nvPicPr>
          <p:cNvPr id="17410" name="Picture 2" descr="Image may contain: 1 person, smiling, standing and chi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3550" y="-13504"/>
            <a:ext cx="2324100" cy="345203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may contain: 2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 y="2571670"/>
            <a:ext cx="2670324" cy="428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611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may contain: outdo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665"/>
          <a:stretch/>
        </p:blipFill>
        <p:spPr bwMode="auto">
          <a:xfrm>
            <a:off x="5543370" y="3771900"/>
            <a:ext cx="2704741"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2" name="Picture 12" descr="Image may contain: one or more peo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3845" y="687385"/>
            <a:ext cx="3016540" cy="24352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8" descr="Image may contain: 1 per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05000"/>
            <a:ext cx="4953000" cy="3733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153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mage may contain: 1 person, sit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257" y="3657600"/>
            <a:ext cx="3043704" cy="228277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Image may contain: 1 person, smiling, on stage, sitting, playing a musical instrument, guitar and in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3161" y="41925"/>
            <a:ext cx="2590800" cy="2802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sphotos-a.xx.fbcdn.net/hphotos-snc7/579937_4490655429877_40918099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429000"/>
            <a:ext cx="2783326" cy="33985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photos-a.xx.fbcdn.net/hphotos-prn1/29224_943632999975_4191999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454399" cy="28444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photos-b.xx.fbcdn.net/hphotos-ash4/264366_10100626977758575_4641293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36" t="10751" r="21964"/>
          <a:stretch/>
        </p:blipFill>
        <p:spPr bwMode="auto">
          <a:xfrm>
            <a:off x="6476999" y="9525"/>
            <a:ext cx="2667001" cy="28349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50" y="2895600"/>
            <a:ext cx="5638800" cy="584775"/>
          </a:xfrm>
          <a:prstGeom prst="rect">
            <a:avLst/>
          </a:prstGeom>
          <a:solidFill>
            <a:srgbClr val="962A5B"/>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Celebrities, Authors, &amp; Friends </a:t>
            </a:r>
            <a:endParaRPr lang="en-US" sz="3200" b="1" dirty="0">
              <a:solidFill>
                <a:schemeClr val="bg1"/>
              </a:solidFill>
              <a:effectLst>
                <a:outerShdw blurRad="38100" dist="38100" dir="2700000" algn="tl">
                  <a:srgbClr val="000000">
                    <a:alpha val="43137"/>
                  </a:srgbClr>
                </a:outerShdw>
              </a:effectLst>
            </a:endParaRPr>
          </a:p>
        </p:txBody>
      </p:sp>
      <p:pic>
        <p:nvPicPr>
          <p:cNvPr id="13" name="Picture 16" descr="Image may contain: 1 person, standing and bea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2569" y="3657600"/>
            <a:ext cx="2191431" cy="325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53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photos-b.xx.fbcdn.net/hphotos-ash3/12953_203627073860_1808435_n.jpg"/>
          <p:cNvPicPr>
            <a:picLocks noChangeAspect="1" noChangeArrowheads="1"/>
          </p:cNvPicPr>
          <p:nvPr/>
        </p:nvPicPr>
        <p:blipFill rotWithShape="1">
          <a:blip r:embed="rId3">
            <a:extLst>
              <a:ext uri="{28A0092B-C50C-407E-A947-70E740481C1C}">
                <a14:useLocalDpi xmlns:a14="http://schemas.microsoft.com/office/drawing/2010/main" val="0"/>
              </a:ext>
            </a:extLst>
          </a:blip>
          <a:srcRect b="8754"/>
          <a:stretch/>
        </p:blipFill>
        <p:spPr bwMode="auto">
          <a:xfrm>
            <a:off x="6591301" y="1"/>
            <a:ext cx="2552699" cy="34417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photos-b.xx.fbcdn.net/hphotos-prn1/12953_203627078860_5271233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396084"/>
            <a:ext cx="4305301" cy="246191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Owner\AppData\Local\Microsoft\Windows\Temporary Internet Files\Content.IE5\73CGWXA0\IMG_13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417" t="28750" r="37639"/>
          <a:stretch/>
        </p:blipFill>
        <p:spPr bwMode="auto">
          <a:xfrm>
            <a:off x="6591301" y="3441701"/>
            <a:ext cx="2552699" cy="34162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ois Lowry signs books at the 2008 Banned Books Week Readout in 2008 Read-Out by Banned Books Celebrate Freedom 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22" y="0"/>
            <a:ext cx="413547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its.files.wordpress.com/2008/09/small-jack-gantos-photo-for-bio-2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2917537" cy="291753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media.syracuse.com/news/photo/9236808-lar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2114550"/>
            <a:ext cx="36195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wordsandmusic.org/images/wordsandmusic/ErnestGaines_at_des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2703451"/>
            <a:ext cx="3200401" cy="24464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ww.radaronline.com/sites/radaronline.com/files/imagecache/350width/ray-bradbury-rip-zuma-pos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76" y="5149851"/>
            <a:ext cx="2327276" cy="17081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97103" y="6158209"/>
            <a:ext cx="5074146"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Author Illustrator</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029031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photos-b.xx.fbcdn.net/hphotos-ash3/25335_375037553860_490917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289300"/>
            <a:ext cx="4914900" cy="356869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photos-a.xx.fbcdn.net/hphotos-ash3/25335_375038353860_3323148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0"/>
            <a:ext cx="49149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1" y="6334780"/>
            <a:ext cx="4267201" cy="523220"/>
          </a:xfrm>
          <a:prstGeom prst="rect">
            <a:avLst/>
          </a:prstGeom>
          <a:solidFill>
            <a:srgbClr val="962A5B"/>
          </a:solidFill>
        </p:spPr>
        <p:txBody>
          <a:bodyPr wrap="square" rtlCol="0">
            <a:spAutoFit/>
          </a:bodyPr>
          <a:lstStyle/>
          <a:p>
            <a:r>
              <a:rPr lang="en-US" sz="2800" b="1" dirty="0" smtClean="0">
                <a:solidFill>
                  <a:schemeClr val="bg1"/>
                </a:solidFill>
              </a:rPr>
              <a:t>One Book/One Community </a:t>
            </a:r>
            <a:endParaRPr lang="en-US" sz="2800" b="1" dirty="0">
              <a:solidFill>
                <a:schemeClr val="bg1"/>
              </a:solidFill>
            </a:endParaRPr>
          </a:p>
        </p:txBody>
      </p:sp>
      <p:pic>
        <p:nvPicPr>
          <p:cNvPr id="3" name="Picture 2" descr="Image may contain: 2 people, people sitt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43138"/>
            <a:ext cx="2965450" cy="2224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may contain: 5 people, people sitt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 y="19050"/>
            <a:ext cx="2936875" cy="2224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may contain: 2 people, people standing, crowd, tree and outdo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460408"/>
            <a:ext cx="2965450" cy="187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879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hotos-b.xx.fbcdn.net/hphotos-prn1/74504_460399753860_7280773_n.jpg"/>
          <p:cNvPicPr>
            <a:picLocks noChangeAspect="1" noChangeArrowheads="1"/>
          </p:cNvPicPr>
          <p:nvPr/>
        </p:nvPicPr>
        <p:blipFill rotWithShape="1">
          <a:blip r:embed="rId3">
            <a:extLst>
              <a:ext uri="{28A0092B-C50C-407E-A947-70E740481C1C}">
                <a14:useLocalDpi xmlns:a14="http://schemas.microsoft.com/office/drawing/2010/main" val="0"/>
              </a:ext>
            </a:extLst>
          </a:blip>
          <a:srcRect t="8523" b="24641"/>
          <a:stretch/>
        </p:blipFill>
        <p:spPr bwMode="auto">
          <a:xfrm>
            <a:off x="2285999" y="3420319"/>
            <a:ext cx="6858001" cy="343768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photos-b.xx.fbcdn.net/hphotos-snc6/189952_10150114698113911_514882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3047999"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photos-a.xx.fbcdn.net/hphotos-ash4/200285_10150114698323911_6145619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681"/>
            <a:ext cx="6096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photos-a.xx.fbcdn.net/hphotos-prn1/154547_466715998910_6212275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19"/>
            <a:ext cx="2578261" cy="343768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photos-b.xx.fbcdn.net/hphotos-prn1/22672_102857729746312_6841128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1" y="1543050"/>
            <a:ext cx="3055715" cy="19560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3268300"/>
            <a:ext cx="6019800" cy="830997"/>
          </a:xfrm>
          <a:prstGeom prst="rect">
            <a:avLst/>
          </a:prstGeom>
          <a:solidFill>
            <a:srgbClr val="962A5B"/>
          </a:solid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Baton Rouge Blues Festival, Live After Five </a:t>
            </a:r>
          </a:p>
          <a:p>
            <a:pPr algn="ctr"/>
            <a:r>
              <a:rPr lang="en-US" sz="2400" b="1" dirty="0" smtClean="0">
                <a:solidFill>
                  <a:schemeClr val="bg1"/>
                </a:solidFill>
                <a:effectLst>
                  <a:outerShdw blurRad="38100" dist="38100" dir="2700000" algn="tl">
                    <a:srgbClr val="000000">
                      <a:alpha val="43137"/>
                    </a:srgbClr>
                  </a:outerShdw>
                </a:effectLst>
              </a:rPr>
              <a:t> Southern University &amp; LSU Football Tailgate!!!</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8845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Flaunting cycle</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571099712"/>
              </p:ext>
            </p:extLst>
          </p:nvPr>
        </p:nvGraphicFramePr>
        <p:xfrm>
          <a:off x="685800" y="2366963"/>
          <a:ext cx="7772400" cy="342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http://b.vimeocdn.com/ps/284/704/2847045_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20040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933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52400"/>
            <a:ext cx="4724400" cy="1143000"/>
          </a:xfrm>
          <a:solidFill>
            <a:srgbClr val="962A5B"/>
          </a:solidFill>
        </p:spPr>
        <p:txBody>
          <a:bodyPr>
            <a:noAutofit/>
          </a:bodyPr>
          <a:lstStyle/>
          <a:p>
            <a:r>
              <a:rPr lang="en-US" sz="3200" b="1" dirty="0" smtClean="0">
                <a:solidFill>
                  <a:schemeClr val="bg1"/>
                </a:solidFill>
                <a:effectLst>
                  <a:outerShdw blurRad="38100" dist="38100" dir="2700000" algn="tl">
                    <a:srgbClr val="000000">
                      <a:alpha val="43137"/>
                    </a:srgbClr>
                  </a:outerShdw>
                </a:effectLst>
              </a:rPr>
              <a:t>Flaunt, Flaunt, Flaunt</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take </a:t>
            </a:r>
            <a:r>
              <a:rPr lang="en-US" sz="3200" b="1" dirty="0" err="1" smtClean="0">
                <a:solidFill>
                  <a:schemeClr val="bg1"/>
                </a:solidFill>
                <a:effectLst>
                  <a:outerShdw blurRad="38100" dist="38100" dir="2700000" algn="tl">
                    <a:srgbClr val="000000">
                      <a:alpha val="43137"/>
                    </a:srgbClr>
                  </a:outerShdw>
                </a:effectLst>
              </a:rPr>
              <a:t>aways</a:t>
            </a:r>
            <a:r>
              <a:rPr lang="en-US" sz="3200" b="1" dirty="0" smtClean="0">
                <a:solidFill>
                  <a:schemeClr val="bg1"/>
                </a:solidFill>
                <a:effectLst>
                  <a:outerShdw blurRad="38100" dist="38100" dir="2700000" algn="tl">
                    <a:srgbClr val="000000">
                      <a:alpha val="43137"/>
                    </a:srgbClr>
                  </a:outerShdw>
                </a:effectLst>
              </a:rPr>
              <a:t>! </a:t>
            </a:r>
            <a:endParaRPr lang="en-US" sz="32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152400" y="1447800"/>
            <a:ext cx="8839200" cy="5062924"/>
          </a:xfrm>
          <a:prstGeom prst="rect">
            <a:avLst/>
          </a:prstGeom>
        </p:spPr>
        <p:txBody>
          <a:bodyPr wrap="square">
            <a:spAutoFit/>
          </a:bodyPr>
          <a:lstStyle/>
          <a:p>
            <a:pPr algn="ctr"/>
            <a:r>
              <a:rPr lang="en-US" sz="2800" dirty="0" smtClean="0"/>
              <a:t>For the </a:t>
            </a:r>
            <a:r>
              <a:rPr lang="en-US" sz="2800" dirty="0"/>
              <a:t>most bang for your </a:t>
            </a:r>
            <a:r>
              <a:rPr lang="en-US" sz="2800" dirty="0" smtClean="0"/>
              <a:t>buck: </a:t>
            </a:r>
          </a:p>
          <a:p>
            <a:pPr algn="ctr"/>
            <a:endParaRPr lang="en-US" sz="1500" dirty="0"/>
          </a:p>
          <a:p>
            <a:pPr algn="ctr"/>
            <a:r>
              <a:rPr lang="en-US" sz="2800" dirty="0" smtClean="0"/>
              <a:t>Run </a:t>
            </a:r>
            <a:r>
              <a:rPr lang="en-US" sz="2800" dirty="0"/>
              <a:t>2-3 </a:t>
            </a:r>
            <a:r>
              <a:rPr lang="en-US" sz="2800" dirty="0" smtClean="0"/>
              <a:t>Large Scale events </a:t>
            </a:r>
            <a:r>
              <a:rPr lang="en-US" sz="2800" dirty="0"/>
              <a:t>each year and make </a:t>
            </a:r>
            <a:r>
              <a:rPr lang="en-US" sz="2800" dirty="0" smtClean="0"/>
              <a:t>them yours!  </a:t>
            </a:r>
          </a:p>
          <a:p>
            <a:pPr algn="ctr"/>
            <a:endParaRPr lang="en-US" sz="2800" dirty="0" smtClean="0"/>
          </a:p>
          <a:p>
            <a:pPr algn="ctr"/>
            <a:r>
              <a:rPr lang="en-US" sz="2800" dirty="0" smtClean="0"/>
              <a:t>Patrons </a:t>
            </a:r>
            <a:r>
              <a:rPr lang="en-US" sz="2800" dirty="0" smtClean="0"/>
              <a:t>recognize </a:t>
            </a:r>
            <a:r>
              <a:rPr lang="en-US" sz="2800" dirty="0"/>
              <a:t>and </a:t>
            </a:r>
            <a:r>
              <a:rPr lang="en-US" sz="2800" dirty="0" smtClean="0"/>
              <a:t>look forward </a:t>
            </a:r>
            <a:r>
              <a:rPr lang="en-US" sz="2800" dirty="0"/>
              <a:t>to them</a:t>
            </a:r>
            <a:r>
              <a:rPr lang="en-US" sz="2800" dirty="0" smtClean="0"/>
              <a:t>.</a:t>
            </a:r>
          </a:p>
          <a:p>
            <a:pPr algn="ctr"/>
            <a:r>
              <a:rPr lang="en-US" sz="2800" dirty="0" smtClean="0"/>
              <a:t>Live @ Chelsea’s &amp; Live After Fiv</a:t>
            </a:r>
            <a:r>
              <a:rPr lang="en-US" sz="2800" dirty="0"/>
              <a:t>e</a:t>
            </a:r>
            <a:endParaRPr lang="en-US" sz="2800" dirty="0" smtClean="0"/>
          </a:p>
          <a:p>
            <a:pPr algn="ctr"/>
            <a:r>
              <a:rPr lang="en-US" sz="2800" dirty="0" smtClean="0"/>
              <a:t>Mid-City </a:t>
            </a:r>
            <a:r>
              <a:rPr lang="en-US" sz="2800" dirty="0" err="1" smtClean="0"/>
              <a:t>MicroCon</a:t>
            </a:r>
            <a:endParaRPr lang="en-US" sz="2800" dirty="0" smtClean="0"/>
          </a:p>
          <a:p>
            <a:pPr algn="ctr"/>
            <a:r>
              <a:rPr lang="en-US" sz="2800" dirty="0" smtClean="0"/>
              <a:t>Mini Maker Faire</a:t>
            </a:r>
          </a:p>
          <a:p>
            <a:pPr algn="ctr"/>
            <a:r>
              <a:rPr lang="en-US" sz="2800" dirty="0" smtClean="0"/>
              <a:t>Author Illustrator</a:t>
            </a:r>
          </a:p>
          <a:p>
            <a:pPr algn="ctr"/>
            <a:r>
              <a:rPr lang="en-US" sz="2800" dirty="0" smtClean="0"/>
              <a:t>One Book/One community </a:t>
            </a:r>
          </a:p>
          <a:p>
            <a:pPr algn="ctr"/>
            <a:r>
              <a:rPr lang="en-US" sz="2800" dirty="0" smtClean="0"/>
              <a:t>Attic Treasures</a:t>
            </a:r>
          </a:p>
          <a:p>
            <a:pPr algn="ctr"/>
            <a:r>
              <a:rPr lang="en-US" sz="2800" dirty="0" smtClean="0"/>
              <a:t>Book Festival (formerly Author Row)</a:t>
            </a:r>
            <a:endParaRPr lang="en-US" sz="2800" dirty="0"/>
          </a:p>
        </p:txBody>
      </p:sp>
    </p:spTree>
    <p:extLst>
      <p:ext uri="{BB962C8B-B14F-4D97-AF65-F5344CB8AC3E}">
        <p14:creationId xmlns:p14="http://schemas.microsoft.com/office/powerpoint/2010/main" val="1410372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500" y="4353383"/>
            <a:ext cx="2177619" cy="2475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119" y="4353382"/>
            <a:ext cx="3249600" cy="2437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53382"/>
            <a:ext cx="3712500" cy="247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1" y="1646213"/>
            <a:ext cx="9144000" cy="274398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8793" y="-1500"/>
            <a:ext cx="4960926" cy="180975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0" y="0"/>
            <a:ext cx="4158854" cy="1808250"/>
          </a:xfrm>
          <a:prstGeom prst="rect">
            <a:avLst/>
          </a:prstGeom>
        </p:spPr>
      </p:pic>
    </p:spTree>
    <p:extLst>
      <p:ext uri="{BB962C8B-B14F-4D97-AF65-F5344CB8AC3E}">
        <p14:creationId xmlns:p14="http://schemas.microsoft.com/office/powerpoint/2010/main" val="1289738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www.udel.edu/PR/bragging/images/bragg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2362200"/>
            <a:ext cx="8229600" cy="830997"/>
          </a:xfrm>
          <a:prstGeom prst="rect">
            <a:avLst/>
          </a:prstGeom>
        </p:spPr>
        <p:txBody>
          <a:bodyPr wrap="square">
            <a:spAutoFit/>
          </a:bodyPr>
          <a:lstStyle/>
          <a:p>
            <a:pPr algn="ctr"/>
            <a:endParaRPr lang="en-US" sz="2400" dirty="0"/>
          </a:p>
          <a:p>
            <a:pPr algn="ctr"/>
            <a:endParaRPr lang="en-US" sz="2400" dirty="0" smtClean="0"/>
          </a:p>
        </p:txBody>
      </p:sp>
      <p:pic>
        <p:nvPicPr>
          <p:cNvPr id="4"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249496"/>
            <a:ext cx="4724400" cy="4187808"/>
          </a:xfrm>
          <a:prstGeom prst="rect">
            <a:avLst/>
          </a:prstGeom>
          <a:ln>
            <a:noFill/>
          </a:ln>
          <a:effectLst>
            <a:softEdge rad="112500"/>
          </a:effectLst>
        </p:spPr>
      </p:pic>
      <p:pic>
        <p:nvPicPr>
          <p:cNvPr id="2050" name="Picture 2" descr="Image may contain: 1 person, standing and out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1"/>
            <a:ext cx="4495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663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547725" y="1558755"/>
            <a:ext cx="2557130" cy="2131466"/>
          </a:xfrm>
          <a:ln w="28575">
            <a:solidFill>
              <a:schemeClr val="accent6">
                <a:lumMod val="75000"/>
              </a:schemeClr>
            </a:solidFill>
          </a:ln>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845304"/>
            <a:ext cx="9144000" cy="2012696"/>
          </a:xfrm>
          <a:prstGeom prst="rect">
            <a:avLst/>
          </a:prstGeom>
          <a:ln w="15875">
            <a:solidFill>
              <a:schemeClr val="accent6">
                <a:lumMod val="75000"/>
              </a:schemeClr>
            </a:solidFill>
          </a:ln>
        </p:spPr>
      </p:pic>
      <p:pic>
        <p:nvPicPr>
          <p:cNvPr id="12" name="Picture 2" descr="Image may contain: 1 person, sitt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725" y="3956922"/>
            <a:ext cx="2596276" cy="2596277"/>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5122" name="Picture 2" descr="No photo description availa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2438400"/>
            <a:ext cx="2935599" cy="2090022"/>
          </a:xfrm>
          <a:prstGeom prst="rect">
            <a:avLst/>
          </a:prstGeom>
          <a:noFill/>
          <a:ln w="158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rot="20024341">
            <a:off x="-409737" y="1380143"/>
            <a:ext cx="7525073"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Doing that Outreach Stuff</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052368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roby.EBRPL\Pictures\2012-08-08 bkmble\bkmble 1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28800"/>
            <a:ext cx="3744049" cy="29441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C:\Users\troby.EBRPL\Pictures\iPod Photo Cache\965YOKDJ\IMG_22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752599"/>
            <a:ext cx="2895600" cy="3257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5105400"/>
            <a:ext cx="8152938"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Share Our Love of Reading </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Rectangle 2"/>
          <p:cNvSpPr/>
          <p:nvPr/>
        </p:nvSpPr>
        <p:spPr>
          <a:xfrm>
            <a:off x="2761802" y="663062"/>
            <a:ext cx="3220754"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Little Ones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751397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photos-b.xx.fbcdn.net/hphotos-ash3/557051_307400772660576_2102258071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43" y="301805"/>
            <a:ext cx="2209800" cy="294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http://sphotos-b.xx.fbcdn.net/hphotos-ash3/522905_307401669327153_169441311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72886"/>
            <a:ext cx="3886200" cy="2876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http://sphotos-b.xx.fbcdn.net/hphotos-ash4/305905_307403255993661_206694905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23884"/>
            <a:ext cx="2209800" cy="2946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18" name="Picture 2" descr="Image may contain: one or more people, outdoor and 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164" y="4191000"/>
            <a:ext cx="3982156" cy="2239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0" name="Picture 4" descr="Image may contain: 6 people, people playing sports, shoes and basketball cou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301805"/>
            <a:ext cx="2396728" cy="2915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67648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23011</TotalTime>
  <Words>2944</Words>
  <Application>Microsoft Office PowerPoint</Application>
  <PresentationFormat>On-screen Show (4:3)</PresentationFormat>
  <Paragraphs>471</Paragraphs>
  <Slides>45</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Bahnschrift SemiBold</vt:lpstr>
      <vt:lpstr>Calibri</vt:lpstr>
      <vt:lpstr>Gill Sans Ultra Bold Condensed</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blueprint  </vt:lpstr>
      <vt:lpstr>PowerPoint Presentation</vt:lpstr>
      <vt:lpstr>PowerPoint Presentation</vt:lpstr>
      <vt:lpstr>PowerPoint Presentation</vt:lpstr>
      <vt:lpstr>Invisibility:  The deathly hallow </vt:lpstr>
      <vt:lpstr>     Meet New Friends, Network  and  the Keep the Old… Collaborate</vt:lpstr>
      <vt:lpstr>Partner examples </vt:lpstr>
      <vt:lpstr>PowerPoint Presentation</vt:lpstr>
      <vt:lpstr>PowerPoint Presentation</vt:lpstr>
      <vt:lpstr>PowerPoint Presentation</vt:lpstr>
      <vt:lpstr>How to Meet new People:  Get Uncomfortable</vt:lpstr>
      <vt:lpstr>PowerPoint Presentation</vt:lpstr>
      <vt:lpstr>PowerPoint Presentation</vt:lpstr>
      <vt:lpstr>Social Media—hate the term, love the aps! </vt:lpstr>
      <vt:lpstr>PowerPoint Presentation</vt:lpstr>
      <vt:lpstr>PowerPoint Presentation</vt:lpstr>
      <vt:lpstr>PowerPoint Presentation</vt:lpstr>
      <vt:lpstr>PowerPoint Presentation</vt:lpstr>
      <vt:lpstr>PowerPoint Presentation</vt:lpstr>
      <vt:lpstr>PowerPoint Presentation</vt:lpstr>
      <vt:lpstr>Budget Creatively!!!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Flaunting cycle</vt:lpstr>
      <vt:lpstr>Flaunt, Flaunt, Flaunt take aways!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Tameka Roby</dc:creator>
  <cp:lastModifiedBy>Tameka Roby</cp:lastModifiedBy>
  <cp:revision>262</cp:revision>
  <cp:lastPrinted>2012-10-04T14:52:13Z</cp:lastPrinted>
  <dcterms:created xsi:type="dcterms:W3CDTF">2012-08-24T14:41:07Z</dcterms:created>
  <dcterms:modified xsi:type="dcterms:W3CDTF">2019-10-18T21:20:38Z</dcterms:modified>
</cp:coreProperties>
</file>